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4" r:id="rId4"/>
    <p:sldId id="271" r:id="rId5"/>
    <p:sldId id="259" r:id="rId6"/>
    <p:sldId id="260" r:id="rId7"/>
    <p:sldId id="275" r:id="rId8"/>
    <p:sldId id="261" r:id="rId9"/>
    <p:sldId id="276" r:id="rId10"/>
    <p:sldId id="273" r:id="rId11"/>
    <p:sldId id="277" r:id="rId12"/>
    <p:sldId id="258" r:id="rId13"/>
    <p:sldId id="263" r:id="rId14"/>
    <p:sldId id="264" r:id="rId15"/>
    <p:sldId id="280" r:id="rId16"/>
    <p:sldId id="265" r:id="rId17"/>
    <p:sldId id="278" r:id="rId18"/>
    <p:sldId id="267" r:id="rId19"/>
    <p:sldId id="266" r:id="rId20"/>
    <p:sldId id="283" r:id="rId21"/>
    <p:sldId id="284" r:id="rId22"/>
    <p:sldId id="262" r:id="rId23"/>
    <p:sldId id="286" r:id="rId24"/>
    <p:sldId id="287" r:id="rId25"/>
    <p:sldId id="281" r:id="rId26"/>
    <p:sldId id="269" r:id="rId27"/>
    <p:sldId id="272" r:id="rId28"/>
    <p:sldId id="282"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1E3569-C42F-40B0-A516-0503BD46695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1720068-9514-4CE7-ACDE-946EB6492651}">
      <dgm:prSet phldrT="[Text]"/>
      <dgm:spPr/>
      <dgm:t>
        <a:bodyPr/>
        <a:lstStyle/>
        <a:p>
          <a:r>
            <a:rPr lang="en-US" dirty="0" smtClean="0"/>
            <a:t>Began in Rome with Peter the apostle.</a:t>
          </a:r>
          <a:endParaRPr lang="en-US" dirty="0"/>
        </a:p>
      </dgm:t>
    </dgm:pt>
    <dgm:pt modelId="{F0E9475B-BCC6-451E-9448-B6FA449B0074}" type="parTrans" cxnId="{8C2901DC-9B65-4F00-8ABD-6471A65BB932}">
      <dgm:prSet/>
      <dgm:spPr/>
      <dgm:t>
        <a:bodyPr/>
        <a:lstStyle/>
        <a:p>
          <a:endParaRPr lang="en-US"/>
        </a:p>
      </dgm:t>
    </dgm:pt>
    <dgm:pt modelId="{72C476FF-B1E9-4FC2-9D46-81EA47E30BC2}" type="sibTrans" cxnId="{8C2901DC-9B65-4F00-8ABD-6471A65BB932}">
      <dgm:prSet/>
      <dgm:spPr/>
      <dgm:t>
        <a:bodyPr/>
        <a:lstStyle/>
        <a:p>
          <a:endParaRPr lang="en-US"/>
        </a:p>
      </dgm:t>
    </dgm:pt>
    <dgm:pt modelId="{8F514FD4-5922-4083-8442-F0AED02C8DA8}">
      <dgm:prSet phldrT="[Text]"/>
      <dgm:spPr/>
      <dgm:t>
        <a:bodyPr/>
        <a:lstStyle/>
        <a:p>
          <a:r>
            <a:rPr lang="en-US" dirty="0" smtClean="0"/>
            <a:t>Believed Jesus was the  “Christos”.</a:t>
          </a:r>
          <a:endParaRPr lang="en-US" dirty="0"/>
        </a:p>
      </dgm:t>
    </dgm:pt>
    <dgm:pt modelId="{87B01E9F-51CC-4F3D-A8A2-FEE1515A770E}" type="parTrans" cxnId="{810AF286-01FA-45AF-AB68-4ADF1755E21B}">
      <dgm:prSet/>
      <dgm:spPr/>
      <dgm:t>
        <a:bodyPr/>
        <a:lstStyle/>
        <a:p>
          <a:endParaRPr lang="en-US"/>
        </a:p>
      </dgm:t>
    </dgm:pt>
    <dgm:pt modelId="{65BA7509-374E-46CB-8A4A-BC76BDF2C048}" type="sibTrans" cxnId="{810AF286-01FA-45AF-AB68-4ADF1755E21B}">
      <dgm:prSet/>
      <dgm:spPr/>
      <dgm:t>
        <a:bodyPr/>
        <a:lstStyle/>
        <a:p>
          <a:endParaRPr lang="en-US"/>
        </a:p>
      </dgm:t>
    </dgm:pt>
    <dgm:pt modelId="{2C542B90-6240-40BE-9BD6-6A7D7EED51DE}">
      <dgm:prSet phldrT="[Text]"/>
      <dgm:spPr/>
      <dgm:t>
        <a:bodyPr/>
        <a:lstStyle/>
        <a:p>
          <a:r>
            <a:rPr lang="en-US" dirty="0" smtClean="0"/>
            <a:t>“Christos” meaning Savior or Messiah .</a:t>
          </a:r>
          <a:endParaRPr lang="en-US" dirty="0"/>
        </a:p>
      </dgm:t>
    </dgm:pt>
    <dgm:pt modelId="{2E85E207-E2B6-4015-9968-9FEF88FDE9B1}" type="parTrans" cxnId="{0A743B8D-525F-4521-B3F0-660B3BF3DFCD}">
      <dgm:prSet/>
      <dgm:spPr/>
      <dgm:t>
        <a:bodyPr/>
        <a:lstStyle/>
        <a:p>
          <a:endParaRPr lang="en-US"/>
        </a:p>
      </dgm:t>
    </dgm:pt>
    <dgm:pt modelId="{6B9423E5-A267-4798-91DA-3B9D8B36A36A}" type="sibTrans" cxnId="{0A743B8D-525F-4521-B3F0-660B3BF3DFCD}">
      <dgm:prSet/>
      <dgm:spPr/>
      <dgm:t>
        <a:bodyPr/>
        <a:lstStyle/>
        <a:p>
          <a:endParaRPr lang="en-US"/>
        </a:p>
      </dgm:t>
    </dgm:pt>
    <dgm:pt modelId="{07253B9E-2D91-49B9-8531-30FFC616CFBA}" type="pres">
      <dgm:prSet presAssocID="{FA1E3569-C42F-40B0-A516-0503BD466958}" presName="linear" presStyleCnt="0">
        <dgm:presLayoutVars>
          <dgm:dir/>
          <dgm:animLvl val="lvl"/>
          <dgm:resizeHandles val="exact"/>
        </dgm:presLayoutVars>
      </dgm:prSet>
      <dgm:spPr/>
      <dgm:t>
        <a:bodyPr/>
        <a:lstStyle/>
        <a:p>
          <a:endParaRPr lang="en-US"/>
        </a:p>
      </dgm:t>
    </dgm:pt>
    <dgm:pt modelId="{764F8642-C77B-435A-B99A-86BF969A9D47}" type="pres">
      <dgm:prSet presAssocID="{91720068-9514-4CE7-ACDE-946EB6492651}" presName="parentLin" presStyleCnt="0"/>
      <dgm:spPr/>
    </dgm:pt>
    <dgm:pt modelId="{47B9679D-B235-4FBD-91FB-77D48C8091DA}" type="pres">
      <dgm:prSet presAssocID="{91720068-9514-4CE7-ACDE-946EB6492651}" presName="parentLeftMargin" presStyleLbl="node1" presStyleIdx="0" presStyleCnt="3"/>
      <dgm:spPr/>
      <dgm:t>
        <a:bodyPr/>
        <a:lstStyle/>
        <a:p>
          <a:endParaRPr lang="en-US"/>
        </a:p>
      </dgm:t>
    </dgm:pt>
    <dgm:pt modelId="{4B1C8966-4539-46DE-BB5D-B67EA5D79A10}" type="pres">
      <dgm:prSet presAssocID="{91720068-9514-4CE7-ACDE-946EB6492651}" presName="parentText" presStyleLbl="node1" presStyleIdx="0" presStyleCnt="3">
        <dgm:presLayoutVars>
          <dgm:chMax val="0"/>
          <dgm:bulletEnabled val="1"/>
        </dgm:presLayoutVars>
      </dgm:prSet>
      <dgm:spPr/>
      <dgm:t>
        <a:bodyPr/>
        <a:lstStyle/>
        <a:p>
          <a:endParaRPr lang="en-US"/>
        </a:p>
      </dgm:t>
    </dgm:pt>
    <dgm:pt modelId="{DFDA17D2-2126-47C9-BFF2-A1406FD02189}" type="pres">
      <dgm:prSet presAssocID="{91720068-9514-4CE7-ACDE-946EB6492651}" presName="negativeSpace" presStyleCnt="0"/>
      <dgm:spPr/>
    </dgm:pt>
    <dgm:pt modelId="{9827C0B9-5B4A-4FCB-B64E-56EADFB58B80}" type="pres">
      <dgm:prSet presAssocID="{91720068-9514-4CE7-ACDE-946EB6492651}" presName="childText" presStyleLbl="conFgAcc1" presStyleIdx="0" presStyleCnt="3">
        <dgm:presLayoutVars>
          <dgm:bulletEnabled val="1"/>
        </dgm:presLayoutVars>
      </dgm:prSet>
      <dgm:spPr/>
    </dgm:pt>
    <dgm:pt modelId="{86A352D8-2DB6-4F44-8DFB-1E3B72D3305C}" type="pres">
      <dgm:prSet presAssocID="{72C476FF-B1E9-4FC2-9D46-81EA47E30BC2}" presName="spaceBetweenRectangles" presStyleCnt="0"/>
      <dgm:spPr/>
    </dgm:pt>
    <dgm:pt modelId="{6646129A-208A-4B01-9639-7730E414E418}" type="pres">
      <dgm:prSet presAssocID="{8F514FD4-5922-4083-8442-F0AED02C8DA8}" presName="parentLin" presStyleCnt="0"/>
      <dgm:spPr/>
    </dgm:pt>
    <dgm:pt modelId="{7B6A2857-7B20-468A-B02A-2927F491CCB1}" type="pres">
      <dgm:prSet presAssocID="{8F514FD4-5922-4083-8442-F0AED02C8DA8}" presName="parentLeftMargin" presStyleLbl="node1" presStyleIdx="0" presStyleCnt="3"/>
      <dgm:spPr/>
      <dgm:t>
        <a:bodyPr/>
        <a:lstStyle/>
        <a:p>
          <a:endParaRPr lang="en-US"/>
        </a:p>
      </dgm:t>
    </dgm:pt>
    <dgm:pt modelId="{4B59B0EB-70AC-4144-8E5A-7E6974301F99}" type="pres">
      <dgm:prSet presAssocID="{8F514FD4-5922-4083-8442-F0AED02C8DA8}" presName="parentText" presStyleLbl="node1" presStyleIdx="1" presStyleCnt="3">
        <dgm:presLayoutVars>
          <dgm:chMax val="0"/>
          <dgm:bulletEnabled val="1"/>
        </dgm:presLayoutVars>
      </dgm:prSet>
      <dgm:spPr/>
      <dgm:t>
        <a:bodyPr/>
        <a:lstStyle/>
        <a:p>
          <a:endParaRPr lang="en-US"/>
        </a:p>
      </dgm:t>
    </dgm:pt>
    <dgm:pt modelId="{D7C25A76-F8C3-4A6A-8AB2-4FDC06C9D2C7}" type="pres">
      <dgm:prSet presAssocID="{8F514FD4-5922-4083-8442-F0AED02C8DA8}" presName="negativeSpace" presStyleCnt="0"/>
      <dgm:spPr/>
    </dgm:pt>
    <dgm:pt modelId="{3BDBF70D-25D2-4BC4-8EBF-814F6483E3EE}" type="pres">
      <dgm:prSet presAssocID="{8F514FD4-5922-4083-8442-F0AED02C8DA8}" presName="childText" presStyleLbl="conFgAcc1" presStyleIdx="1" presStyleCnt="3">
        <dgm:presLayoutVars>
          <dgm:bulletEnabled val="1"/>
        </dgm:presLayoutVars>
      </dgm:prSet>
      <dgm:spPr/>
    </dgm:pt>
    <dgm:pt modelId="{DD6770CE-78DB-4489-BC81-E6781A0CCE4E}" type="pres">
      <dgm:prSet presAssocID="{65BA7509-374E-46CB-8A4A-BC76BDF2C048}" presName="spaceBetweenRectangles" presStyleCnt="0"/>
      <dgm:spPr/>
    </dgm:pt>
    <dgm:pt modelId="{03283E9E-1713-4F93-B124-B23DFE4AEED8}" type="pres">
      <dgm:prSet presAssocID="{2C542B90-6240-40BE-9BD6-6A7D7EED51DE}" presName="parentLin" presStyleCnt="0"/>
      <dgm:spPr/>
    </dgm:pt>
    <dgm:pt modelId="{95CB65EB-9682-4631-AE1B-126D3973515A}" type="pres">
      <dgm:prSet presAssocID="{2C542B90-6240-40BE-9BD6-6A7D7EED51DE}" presName="parentLeftMargin" presStyleLbl="node1" presStyleIdx="1" presStyleCnt="3"/>
      <dgm:spPr/>
      <dgm:t>
        <a:bodyPr/>
        <a:lstStyle/>
        <a:p>
          <a:endParaRPr lang="en-US"/>
        </a:p>
      </dgm:t>
    </dgm:pt>
    <dgm:pt modelId="{4A9A8452-4896-49E3-BA59-2887DCF1BF8F}" type="pres">
      <dgm:prSet presAssocID="{2C542B90-6240-40BE-9BD6-6A7D7EED51DE}" presName="parentText" presStyleLbl="node1" presStyleIdx="2" presStyleCnt="3">
        <dgm:presLayoutVars>
          <dgm:chMax val="0"/>
          <dgm:bulletEnabled val="1"/>
        </dgm:presLayoutVars>
      </dgm:prSet>
      <dgm:spPr/>
      <dgm:t>
        <a:bodyPr/>
        <a:lstStyle/>
        <a:p>
          <a:endParaRPr lang="en-US"/>
        </a:p>
      </dgm:t>
    </dgm:pt>
    <dgm:pt modelId="{C40F1F35-E06A-4561-81CD-58BB4EAF8DD2}" type="pres">
      <dgm:prSet presAssocID="{2C542B90-6240-40BE-9BD6-6A7D7EED51DE}" presName="negativeSpace" presStyleCnt="0"/>
      <dgm:spPr/>
    </dgm:pt>
    <dgm:pt modelId="{B768D8CB-3DF8-4238-A007-8E602E7AF87B}" type="pres">
      <dgm:prSet presAssocID="{2C542B90-6240-40BE-9BD6-6A7D7EED51DE}" presName="childText" presStyleLbl="conFgAcc1" presStyleIdx="2" presStyleCnt="3">
        <dgm:presLayoutVars>
          <dgm:bulletEnabled val="1"/>
        </dgm:presLayoutVars>
      </dgm:prSet>
      <dgm:spPr/>
    </dgm:pt>
  </dgm:ptLst>
  <dgm:cxnLst>
    <dgm:cxn modelId="{0BC562E4-A24A-47CF-80A3-529A2AF5EB36}" type="presOf" srcId="{8F514FD4-5922-4083-8442-F0AED02C8DA8}" destId="{4B59B0EB-70AC-4144-8E5A-7E6974301F99}" srcOrd="1" destOrd="0" presId="urn:microsoft.com/office/officeart/2005/8/layout/list1"/>
    <dgm:cxn modelId="{499F7690-A976-4766-9FE1-E200C649F810}" type="presOf" srcId="{91720068-9514-4CE7-ACDE-946EB6492651}" destId="{47B9679D-B235-4FBD-91FB-77D48C8091DA}" srcOrd="0" destOrd="0" presId="urn:microsoft.com/office/officeart/2005/8/layout/list1"/>
    <dgm:cxn modelId="{50DD85C8-00CC-4C5C-A38E-789C6F903821}" type="presOf" srcId="{FA1E3569-C42F-40B0-A516-0503BD466958}" destId="{07253B9E-2D91-49B9-8531-30FFC616CFBA}" srcOrd="0" destOrd="0" presId="urn:microsoft.com/office/officeart/2005/8/layout/list1"/>
    <dgm:cxn modelId="{0A743B8D-525F-4521-B3F0-660B3BF3DFCD}" srcId="{FA1E3569-C42F-40B0-A516-0503BD466958}" destId="{2C542B90-6240-40BE-9BD6-6A7D7EED51DE}" srcOrd="2" destOrd="0" parTransId="{2E85E207-E2B6-4015-9968-9FEF88FDE9B1}" sibTransId="{6B9423E5-A267-4798-91DA-3B9D8B36A36A}"/>
    <dgm:cxn modelId="{2C41276C-E334-44E4-8F60-666D8845C1F3}" type="presOf" srcId="{2C542B90-6240-40BE-9BD6-6A7D7EED51DE}" destId="{4A9A8452-4896-49E3-BA59-2887DCF1BF8F}" srcOrd="1" destOrd="0" presId="urn:microsoft.com/office/officeart/2005/8/layout/list1"/>
    <dgm:cxn modelId="{881A2DF1-A00F-4644-A17E-B43AE03344F2}" type="presOf" srcId="{8F514FD4-5922-4083-8442-F0AED02C8DA8}" destId="{7B6A2857-7B20-468A-B02A-2927F491CCB1}" srcOrd="0" destOrd="0" presId="urn:microsoft.com/office/officeart/2005/8/layout/list1"/>
    <dgm:cxn modelId="{6528B1D5-8E90-4C2E-A4D5-1F3027C4F99E}" type="presOf" srcId="{2C542B90-6240-40BE-9BD6-6A7D7EED51DE}" destId="{95CB65EB-9682-4631-AE1B-126D3973515A}" srcOrd="0" destOrd="0" presId="urn:microsoft.com/office/officeart/2005/8/layout/list1"/>
    <dgm:cxn modelId="{810AF286-01FA-45AF-AB68-4ADF1755E21B}" srcId="{FA1E3569-C42F-40B0-A516-0503BD466958}" destId="{8F514FD4-5922-4083-8442-F0AED02C8DA8}" srcOrd="1" destOrd="0" parTransId="{87B01E9F-51CC-4F3D-A8A2-FEE1515A770E}" sibTransId="{65BA7509-374E-46CB-8A4A-BC76BDF2C048}"/>
    <dgm:cxn modelId="{F9524B81-878D-4F74-B0EE-A9FC49AEC50B}" type="presOf" srcId="{91720068-9514-4CE7-ACDE-946EB6492651}" destId="{4B1C8966-4539-46DE-BB5D-B67EA5D79A10}" srcOrd="1" destOrd="0" presId="urn:microsoft.com/office/officeart/2005/8/layout/list1"/>
    <dgm:cxn modelId="{8C2901DC-9B65-4F00-8ABD-6471A65BB932}" srcId="{FA1E3569-C42F-40B0-A516-0503BD466958}" destId="{91720068-9514-4CE7-ACDE-946EB6492651}" srcOrd="0" destOrd="0" parTransId="{F0E9475B-BCC6-451E-9448-B6FA449B0074}" sibTransId="{72C476FF-B1E9-4FC2-9D46-81EA47E30BC2}"/>
    <dgm:cxn modelId="{F9F1F501-817A-4A7E-A165-815CC8FC3FAF}" type="presParOf" srcId="{07253B9E-2D91-49B9-8531-30FFC616CFBA}" destId="{764F8642-C77B-435A-B99A-86BF969A9D47}" srcOrd="0" destOrd="0" presId="urn:microsoft.com/office/officeart/2005/8/layout/list1"/>
    <dgm:cxn modelId="{F0B14F65-4A8B-46C0-9FD7-0F2BF6990E18}" type="presParOf" srcId="{764F8642-C77B-435A-B99A-86BF969A9D47}" destId="{47B9679D-B235-4FBD-91FB-77D48C8091DA}" srcOrd="0" destOrd="0" presId="urn:microsoft.com/office/officeart/2005/8/layout/list1"/>
    <dgm:cxn modelId="{BF905237-6B4A-4620-88B3-B4318419579F}" type="presParOf" srcId="{764F8642-C77B-435A-B99A-86BF969A9D47}" destId="{4B1C8966-4539-46DE-BB5D-B67EA5D79A10}" srcOrd="1" destOrd="0" presId="urn:microsoft.com/office/officeart/2005/8/layout/list1"/>
    <dgm:cxn modelId="{9D85E80B-5669-4444-8824-79205FD66BDE}" type="presParOf" srcId="{07253B9E-2D91-49B9-8531-30FFC616CFBA}" destId="{DFDA17D2-2126-47C9-BFF2-A1406FD02189}" srcOrd="1" destOrd="0" presId="urn:microsoft.com/office/officeart/2005/8/layout/list1"/>
    <dgm:cxn modelId="{967F8FC4-7F0D-4394-922E-9DE456609FAB}" type="presParOf" srcId="{07253B9E-2D91-49B9-8531-30FFC616CFBA}" destId="{9827C0B9-5B4A-4FCB-B64E-56EADFB58B80}" srcOrd="2" destOrd="0" presId="urn:microsoft.com/office/officeart/2005/8/layout/list1"/>
    <dgm:cxn modelId="{47CD1618-1D3B-4FD0-AA64-D3E077458F45}" type="presParOf" srcId="{07253B9E-2D91-49B9-8531-30FFC616CFBA}" destId="{86A352D8-2DB6-4F44-8DFB-1E3B72D3305C}" srcOrd="3" destOrd="0" presId="urn:microsoft.com/office/officeart/2005/8/layout/list1"/>
    <dgm:cxn modelId="{D1042CB2-1242-4D8F-97FD-D49EB9AB2AC4}" type="presParOf" srcId="{07253B9E-2D91-49B9-8531-30FFC616CFBA}" destId="{6646129A-208A-4B01-9639-7730E414E418}" srcOrd="4" destOrd="0" presId="urn:microsoft.com/office/officeart/2005/8/layout/list1"/>
    <dgm:cxn modelId="{402590E5-E145-49F3-A2DB-46964FAAE777}" type="presParOf" srcId="{6646129A-208A-4B01-9639-7730E414E418}" destId="{7B6A2857-7B20-468A-B02A-2927F491CCB1}" srcOrd="0" destOrd="0" presId="urn:microsoft.com/office/officeart/2005/8/layout/list1"/>
    <dgm:cxn modelId="{B0EFDBCA-FCA9-4268-B7CE-B87B2B82E586}" type="presParOf" srcId="{6646129A-208A-4B01-9639-7730E414E418}" destId="{4B59B0EB-70AC-4144-8E5A-7E6974301F99}" srcOrd="1" destOrd="0" presId="urn:microsoft.com/office/officeart/2005/8/layout/list1"/>
    <dgm:cxn modelId="{48CFEF71-8961-47A2-9E66-1E3FEA5D29D8}" type="presParOf" srcId="{07253B9E-2D91-49B9-8531-30FFC616CFBA}" destId="{D7C25A76-F8C3-4A6A-8AB2-4FDC06C9D2C7}" srcOrd="5" destOrd="0" presId="urn:microsoft.com/office/officeart/2005/8/layout/list1"/>
    <dgm:cxn modelId="{E166368B-1A88-4E22-938A-12B13812B419}" type="presParOf" srcId="{07253B9E-2D91-49B9-8531-30FFC616CFBA}" destId="{3BDBF70D-25D2-4BC4-8EBF-814F6483E3EE}" srcOrd="6" destOrd="0" presId="urn:microsoft.com/office/officeart/2005/8/layout/list1"/>
    <dgm:cxn modelId="{7DE8A5C2-4062-4F08-9F7D-9530AFACC1EF}" type="presParOf" srcId="{07253B9E-2D91-49B9-8531-30FFC616CFBA}" destId="{DD6770CE-78DB-4489-BC81-E6781A0CCE4E}" srcOrd="7" destOrd="0" presId="urn:microsoft.com/office/officeart/2005/8/layout/list1"/>
    <dgm:cxn modelId="{9F410D7A-03C7-49A0-B305-908964AAD819}" type="presParOf" srcId="{07253B9E-2D91-49B9-8531-30FFC616CFBA}" destId="{03283E9E-1713-4F93-B124-B23DFE4AEED8}" srcOrd="8" destOrd="0" presId="urn:microsoft.com/office/officeart/2005/8/layout/list1"/>
    <dgm:cxn modelId="{6E0394B9-11C4-4AFC-A10F-7D386E75585D}" type="presParOf" srcId="{03283E9E-1713-4F93-B124-B23DFE4AEED8}" destId="{95CB65EB-9682-4631-AE1B-126D3973515A}" srcOrd="0" destOrd="0" presId="urn:microsoft.com/office/officeart/2005/8/layout/list1"/>
    <dgm:cxn modelId="{12FF0136-2865-45BE-9B8A-E37C32779AED}" type="presParOf" srcId="{03283E9E-1713-4F93-B124-B23DFE4AEED8}" destId="{4A9A8452-4896-49E3-BA59-2887DCF1BF8F}" srcOrd="1" destOrd="0" presId="urn:microsoft.com/office/officeart/2005/8/layout/list1"/>
    <dgm:cxn modelId="{444B2B9A-EA8F-4EEF-ABC8-BBF76D176B3E}" type="presParOf" srcId="{07253B9E-2D91-49B9-8531-30FFC616CFBA}" destId="{C40F1F35-E06A-4561-81CD-58BB4EAF8DD2}" srcOrd="9" destOrd="0" presId="urn:microsoft.com/office/officeart/2005/8/layout/list1"/>
    <dgm:cxn modelId="{B1C6A73B-EC32-4461-8980-FA3F9A837A77}" type="presParOf" srcId="{07253B9E-2D91-49B9-8531-30FFC616CFBA}" destId="{B768D8CB-3DF8-4238-A007-8E602E7AF87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7C0B9-5B4A-4FCB-B64E-56EADFB58B80}">
      <dsp:nvSpPr>
        <dsp:cNvPr id="0" name=""/>
        <dsp:cNvSpPr/>
      </dsp:nvSpPr>
      <dsp:spPr>
        <a:xfrm>
          <a:off x="0" y="1150220"/>
          <a:ext cx="8229600" cy="554400"/>
        </a:xfrm>
        <a:prstGeom prst="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1C8966-4539-46DE-BB5D-B67EA5D79A10}">
      <dsp:nvSpPr>
        <dsp:cNvPr id="0" name=""/>
        <dsp:cNvSpPr/>
      </dsp:nvSpPr>
      <dsp:spPr>
        <a:xfrm>
          <a:off x="411480" y="825500"/>
          <a:ext cx="5760720" cy="6494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77900">
            <a:lnSpc>
              <a:spcPct val="90000"/>
            </a:lnSpc>
            <a:spcBef>
              <a:spcPct val="0"/>
            </a:spcBef>
            <a:spcAft>
              <a:spcPct val="35000"/>
            </a:spcAft>
          </a:pPr>
          <a:r>
            <a:rPr lang="en-US" sz="2200" kern="1200" dirty="0" smtClean="0"/>
            <a:t>Began in Rome with Peter the apostle.</a:t>
          </a:r>
          <a:endParaRPr lang="en-US" sz="2200" kern="1200" dirty="0"/>
        </a:p>
      </dsp:txBody>
      <dsp:txXfrm>
        <a:off x="443183" y="857203"/>
        <a:ext cx="5697314" cy="586034"/>
      </dsp:txXfrm>
    </dsp:sp>
    <dsp:sp modelId="{3BDBF70D-25D2-4BC4-8EBF-814F6483E3EE}">
      <dsp:nvSpPr>
        <dsp:cNvPr id="0" name=""/>
        <dsp:cNvSpPr/>
      </dsp:nvSpPr>
      <dsp:spPr>
        <a:xfrm>
          <a:off x="0" y="2148140"/>
          <a:ext cx="8229600" cy="554400"/>
        </a:xfrm>
        <a:prstGeom prst="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59B0EB-70AC-4144-8E5A-7E6974301F99}">
      <dsp:nvSpPr>
        <dsp:cNvPr id="0" name=""/>
        <dsp:cNvSpPr/>
      </dsp:nvSpPr>
      <dsp:spPr>
        <a:xfrm>
          <a:off x="411480" y="1823421"/>
          <a:ext cx="5760720" cy="6494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77900">
            <a:lnSpc>
              <a:spcPct val="90000"/>
            </a:lnSpc>
            <a:spcBef>
              <a:spcPct val="0"/>
            </a:spcBef>
            <a:spcAft>
              <a:spcPct val="35000"/>
            </a:spcAft>
          </a:pPr>
          <a:r>
            <a:rPr lang="en-US" sz="2200" kern="1200" dirty="0" smtClean="0"/>
            <a:t>Believed Jesus was the  “Christos”.</a:t>
          </a:r>
          <a:endParaRPr lang="en-US" sz="2200" kern="1200" dirty="0"/>
        </a:p>
      </dsp:txBody>
      <dsp:txXfrm>
        <a:off x="443183" y="1855124"/>
        <a:ext cx="5697314" cy="586034"/>
      </dsp:txXfrm>
    </dsp:sp>
    <dsp:sp modelId="{B768D8CB-3DF8-4238-A007-8E602E7AF87B}">
      <dsp:nvSpPr>
        <dsp:cNvPr id="0" name=""/>
        <dsp:cNvSpPr/>
      </dsp:nvSpPr>
      <dsp:spPr>
        <a:xfrm>
          <a:off x="0" y="3146060"/>
          <a:ext cx="8229600" cy="554400"/>
        </a:xfrm>
        <a:prstGeom prst="rect">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9A8452-4896-49E3-BA59-2887DCF1BF8F}">
      <dsp:nvSpPr>
        <dsp:cNvPr id="0" name=""/>
        <dsp:cNvSpPr/>
      </dsp:nvSpPr>
      <dsp:spPr>
        <a:xfrm>
          <a:off x="411480" y="2821340"/>
          <a:ext cx="5760720" cy="6494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77900">
            <a:lnSpc>
              <a:spcPct val="90000"/>
            </a:lnSpc>
            <a:spcBef>
              <a:spcPct val="0"/>
            </a:spcBef>
            <a:spcAft>
              <a:spcPct val="35000"/>
            </a:spcAft>
          </a:pPr>
          <a:r>
            <a:rPr lang="en-US" sz="2200" kern="1200" dirty="0" smtClean="0"/>
            <a:t>“Christos” meaning Savior or Messiah .</a:t>
          </a:r>
          <a:endParaRPr lang="en-US" sz="2200" kern="1200" dirty="0"/>
        </a:p>
      </dsp:txBody>
      <dsp:txXfrm>
        <a:off x="443183" y="2853043"/>
        <a:ext cx="5697314"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9C9217E1-806D-4C52-AF06-1DE973150DB6}" type="datetimeFigureOut">
              <a:rPr lang="en-US" smtClean="0"/>
              <a:t>11/4/2013</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DB9617A-D24E-4E29-949A-CA56A174CF74}"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9217E1-806D-4C52-AF06-1DE973150DB6}" type="datetimeFigureOut">
              <a:rPr lang="en-US" smtClean="0"/>
              <a:t>11/4/2013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DB9617A-D24E-4E29-949A-CA56A174CF7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9217E1-806D-4C52-AF06-1DE973150DB6}" type="datetimeFigureOut">
              <a:rPr lang="en-US" smtClean="0"/>
              <a:t>11/4/2013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DB9617A-D24E-4E29-949A-CA56A174CF7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C9217E1-806D-4C52-AF06-1DE973150DB6}" type="datetimeFigureOut">
              <a:rPr lang="en-US" smtClean="0"/>
              <a:t>11/4/2013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DB9617A-D24E-4E29-949A-CA56A174CF7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9C9217E1-806D-4C52-AF06-1DE973150DB6}" type="datetimeFigureOut">
              <a:rPr lang="en-US" smtClean="0"/>
              <a:t>11/4/2013</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DB9617A-D24E-4E29-949A-CA56A174CF74}"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C9217E1-806D-4C52-AF06-1DE973150DB6}" type="datetimeFigureOut">
              <a:rPr lang="en-US" smtClean="0"/>
              <a:t>11/4/2013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9DB9617A-D24E-4E29-949A-CA56A174CF74}"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C9217E1-806D-4C52-AF06-1DE973150DB6}" type="datetimeFigureOut">
              <a:rPr lang="en-US" smtClean="0"/>
              <a:t>11/4/2013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9DB9617A-D24E-4E29-949A-CA56A174CF7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C9217E1-806D-4C52-AF06-1DE973150DB6}" type="datetimeFigureOut">
              <a:rPr lang="en-US" smtClean="0"/>
              <a:t>11/4/2013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DB9617A-D24E-4E29-949A-CA56A174CF74}"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C9217E1-806D-4C52-AF06-1DE973150DB6}" type="datetimeFigureOut">
              <a:rPr lang="en-US" smtClean="0"/>
              <a:t>11/4/2013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DB9617A-D24E-4E29-949A-CA56A174CF7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9C9217E1-806D-4C52-AF06-1DE973150DB6}" type="datetimeFigureOut">
              <a:rPr lang="en-US" smtClean="0"/>
              <a:t>11/4/2013</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DB9617A-D24E-4E29-949A-CA56A174CF74}"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9C9217E1-806D-4C52-AF06-1DE973150DB6}" type="datetimeFigureOut">
              <a:rPr lang="en-US" smtClean="0"/>
              <a:t>11/4/2013</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DB9617A-D24E-4E29-949A-CA56A174CF74}"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9C9217E1-806D-4C52-AF06-1DE973150DB6}" type="datetimeFigureOut">
              <a:rPr lang="en-US" smtClean="0"/>
              <a:t>11/4/2013</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DB9617A-D24E-4E29-949A-CA56A174CF74}"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rmAutofit fontScale="90000"/>
          </a:bodyPr>
          <a:lstStyle/>
          <a:p>
            <a:r>
              <a:rPr lang="en-US" dirty="0" smtClean="0"/>
              <a:t/>
            </a:r>
            <a:br>
              <a:rPr lang="en-US" dirty="0" smtClean="0"/>
            </a:br>
            <a:r>
              <a:rPr lang="en-US" dirty="0"/>
              <a:t/>
            </a:r>
            <a:br>
              <a:rPr lang="en-US" dirty="0"/>
            </a:br>
            <a:r>
              <a:rPr lang="en-US" sz="8000" dirty="0"/>
              <a:t>Ancient Rome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0117" y="1646238"/>
            <a:ext cx="7703765" cy="4525962"/>
          </a:xfrm>
        </p:spPr>
      </p:pic>
    </p:spTree>
    <p:extLst>
      <p:ext uri="{BB962C8B-B14F-4D97-AF65-F5344CB8AC3E}">
        <p14:creationId xmlns:p14="http://schemas.microsoft.com/office/powerpoint/2010/main" val="3952141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7800" y="304800"/>
            <a:ext cx="2667000" cy="1524000"/>
          </a:xfrm>
        </p:spPr>
        <p:txBody>
          <a:bodyPr>
            <a:normAutofit/>
          </a:bodyPr>
          <a:lstStyle/>
          <a:p>
            <a:pPr algn="ctr"/>
            <a:r>
              <a:rPr lang="en-US" sz="3600" dirty="0" smtClean="0"/>
              <a:t>Julius Caesar </a:t>
            </a:r>
            <a:endParaRPr lang="en-US" sz="36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4614788"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9435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Augustus Caesar</a:t>
            </a:r>
            <a:endParaRPr lang="en-US" sz="6600" dirty="0"/>
          </a:p>
        </p:txBody>
      </p:sp>
      <p:sp>
        <p:nvSpPr>
          <p:cNvPr id="3" name="Content Placeholder 2"/>
          <p:cNvSpPr>
            <a:spLocks noGrp="1"/>
          </p:cNvSpPr>
          <p:nvPr>
            <p:ph idx="1"/>
          </p:nvPr>
        </p:nvSpPr>
        <p:spPr/>
        <p:txBody>
          <a:bodyPr/>
          <a:lstStyle/>
          <a:p>
            <a:r>
              <a:rPr lang="en-US" dirty="0" smtClean="0"/>
              <a:t>* First emperor of</a:t>
            </a:r>
          </a:p>
          <a:p>
            <a:r>
              <a:rPr lang="en-US" dirty="0" smtClean="0"/>
              <a:t>Rome, “Augustus”.</a:t>
            </a:r>
          </a:p>
          <a:p>
            <a:pPr marL="0" indent="0">
              <a:buNone/>
            </a:pPr>
            <a:r>
              <a:rPr lang="en-US" dirty="0"/>
              <a:t> </a:t>
            </a:r>
            <a:r>
              <a:rPr lang="en-US" dirty="0" smtClean="0"/>
              <a:t>   * “Revered one”.</a:t>
            </a:r>
            <a:endParaRPr lang="en-US" dirty="0"/>
          </a:p>
          <a:p>
            <a:pPr marL="0" indent="0">
              <a:buNone/>
            </a:pPr>
            <a:r>
              <a:rPr lang="en-US" dirty="0" smtClean="0"/>
              <a:t>   * Formed the 2</a:t>
            </a:r>
            <a:r>
              <a:rPr lang="en-US" baseline="30000" dirty="0" smtClean="0"/>
              <a:t>nd</a:t>
            </a:r>
            <a:endParaRPr lang="en-US" dirty="0" smtClean="0"/>
          </a:p>
          <a:p>
            <a:pPr>
              <a:buFont typeface="Arial" charset="0"/>
              <a:buChar char="•"/>
            </a:pPr>
            <a:r>
              <a:rPr lang="en-US" dirty="0" smtClean="0"/>
              <a:t>Triumvirate to hunt</a:t>
            </a:r>
          </a:p>
          <a:p>
            <a:pPr>
              <a:buFont typeface="Arial" charset="0"/>
              <a:buChar char="•"/>
            </a:pPr>
            <a:r>
              <a:rPr lang="en-US" dirty="0" smtClean="0"/>
              <a:t>down Caesar’s </a:t>
            </a:r>
          </a:p>
          <a:p>
            <a:pPr>
              <a:buFont typeface="Arial" charset="0"/>
              <a:buChar char="•"/>
            </a:pPr>
            <a:r>
              <a:rPr lang="en-US" dirty="0" smtClean="0"/>
              <a:t>assassins.</a:t>
            </a:r>
          </a:p>
          <a:p>
            <a:pPr>
              <a:buFont typeface="Arial" charset="0"/>
              <a:buChar char="•"/>
            </a:pPr>
            <a:r>
              <a:rPr lang="en-US" dirty="0" smtClean="0"/>
              <a:t>*  Defeated Marc</a:t>
            </a:r>
          </a:p>
          <a:p>
            <a:pPr>
              <a:buFont typeface="Arial" charset="0"/>
              <a:buChar char="•"/>
            </a:pPr>
            <a:r>
              <a:rPr lang="en-US" dirty="0" smtClean="0"/>
              <a:t>Antony &amp; Cleopatra.</a:t>
            </a:r>
          </a:p>
          <a:p>
            <a:pPr>
              <a:buFont typeface="Arial" charset="0"/>
              <a:buChar char="•"/>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676400"/>
            <a:ext cx="4175049"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580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Map of Ancient Rome, C.E. 117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798638"/>
            <a:ext cx="6934200" cy="467836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42585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76119045"/>
              </p:ext>
            </p:extLst>
          </p:nvPr>
        </p:nvGraphicFramePr>
        <p:xfrm>
          <a:off x="457200" y="16462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normAutofit fontScale="90000"/>
          </a:bodyPr>
          <a:lstStyle/>
          <a:p>
            <a:r>
              <a:rPr lang="en-US" dirty="0" smtClean="0"/>
              <a:t>The Rise of Christianity******</a:t>
            </a:r>
            <a:endParaRPr lang="en-US" dirty="0"/>
          </a:p>
        </p:txBody>
      </p:sp>
    </p:spTree>
    <p:extLst>
      <p:ext uri="{BB962C8B-B14F-4D97-AF65-F5344CB8AC3E}">
        <p14:creationId xmlns:p14="http://schemas.microsoft.com/office/powerpoint/2010/main" val="1359486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EARLY Christian Disciplines**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646238"/>
            <a:ext cx="5867400" cy="48307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94961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Origin of Christianity***</a:t>
            </a:r>
            <a:endParaRPr lang="en-US" dirty="0"/>
          </a:p>
        </p:txBody>
      </p:sp>
      <p:sp>
        <p:nvSpPr>
          <p:cNvPr id="4" name="Content Placeholder 3"/>
          <p:cNvSpPr>
            <a:spLocks noGrp="1"/>
          </p:cNvSpPr>
          <p:nvPr>
            <p:ph sz="half" idx="1"/>
          </p:nvPr>
        </p:nvSpPr>
        <p:spPr/>
        <p:txBody>
          <a:bodyPr>
            <a:normAutofit fontScale="77500" lnSpcReduction="20000"/>
          </a:bodyPr>
          <a:lstStyle/>
          <a:p>
            <a:r>
              <a:rPr lang="en-US" b="1" dirty="0" smtClean="0"/>
              <a:t>Began with Jesus, a Jew from Galilee.</a:t>
            </a:r>
          </a:p>
          <a:p>
            <a:pPr marL="0" indent="0">
              <a:buNone/>
            </a:pPr>
            <a:endParaRPr lang="en-US" b="1" dirty="0"/>
          </a:p>
          <a:p>
            <a:r>
              <a:rPr lang="en-US" b="1" dirty="0" smtClean="0"/>
              <a:t>Basis philosophy is by accepting Jesus as Christ, people can be saved from sin and reconciled with God.</a:t>
            </a:r>
          </a:p>
          <a:p>
            <a:endParaRPr lang="en-US" b="1" dirty="0" smtClean="0"/>
          </a:p>
          <a:p>
            <a:r>
              <a:rPr lang="en-US" b="1" dirty="0" smtClean="0"/>
              <a:t>*Peter went to Rome. And became the first “</a:t>
            </a:r>
            <a:r>
              <a:rPr lang="en-US" b="1" dirty="0" err="1" smtClean="0"/>
              <a:t>papi</a:t>
            </a:r>
            <a:r>
              <a:rPr lang="en-US" b="1" dirty="0" smtClean="0"/>
              <a:t>” of church.</a:t>
            </a:r>
          </a:p>
          <a:p>
            <a:endParaRPr lang="en-US" b="1" dirty="0" smtClean="0"/>
          </a:p>
          <a:p>
            <a:r>
              <a:rPr lang="en-US" b="1" dirty="0" smtClean="0"/>
              <a:t>Latin word for </a:t>
            </a:r>
          </a:p>
          <a:p>
            <a:r>
              <a:rPr lang="en-US" b="1" dirty="0" smtClean="0"/>
              <a:t>universal is “catholic”.</a:t>
            </a:r>
            <a:endParaRPr lang="en-US" b="1" dirty="0"/>
          </a:p>
        </p:txBody>
      </p:sp>
      <p:sp>
        <p:nvSpPr>
          <p:cNvPr id="5" name="Content Placeholder 4"/>
          <p:cNvSpPr>
            <a:spLocks noGrp="1"/>
          </p:cNvSpPr>
          <p:nvPr>
            <p:ph sz="half" idx="2"/>
          </p:nvPr>
        </p:nvSpPr>
        <p:spPr/>
        <p:txBody>
          <a:bodyPr>
            <a:normAutofit fontScale="77500" lnSpcReduction="20000"/>
          </a:bodyPr>
          <a:lstStyle/>
          <a:p>
            <a:r>
              <a:rPr lang="en-US" dirty="0" smtClean="0"/>
              <a:t>Holy book is the Bible.</a:t>
            </a:r>
          </a:p>
          <a:p>
            <a:endParaRPr lang="en-US" dirty="0" smtClean="0"/>
          </a:p>
          <a:p>
            <a:r>
              <a:rPr lang="en-US" dirty="0" smtClean="0"/>
              <a:t>Two sections: Old Testament and new Testament.</a:t>
            </a:r>
          </a:p>
          <a:p>
            <a:endParaRPr lang="en-US" dirty="0" smtClean="0"/>
          </a:p>
          <a:p>
            <a:r>
              <a:rPr lang="en-US" dirty="0" smtClean="0"/>
              <a:t>Constantine was the 1</a:t>
            </a:r>
            <a:r>
              <a:rPr lang="en-US" baseline="30000" dirty="0" smtClean="0"/>
              <a:t>st</a:t>
            </a:r>
            <a:r>
              <a:rPr lang="en-US" dirty="0" smtClean="0"/>
              <a:t> Christian emperor, and issued the Edict of Milan (legalized) 313 A.D.</a:t>
            </a:r>
          </a:p>
          <a:p>
            <a:endParaRPr lang="en-US" dirty="0" smtClean="0"/>
          </a:p>
          <a:p>
            <a:r>
              <a:rPr lang="en-US" dirty="0" smtClean="0"/>
              <a:t>Theodosius made it the official religion of </a:t>
            </a:r>
            <a:r>
              <a:rPr lang="en-US" dirty="0"/>
              <a:t>R</a:t>
            </a:r>
            <a:r>
              <a:rPr lang="en-US" dirty="0" smtClean="0"/>
              <a:t>ome.</a:t>
            </a:r>
          </a:p>
          <a:p>
            <a:endParaRPr lang="en-US" dirty="0" smtClean="0"/>
          </a:p>
          <a:p>
            <a:r>
              <a:rPr lang="en-US" dirty="0" smtClean="0"/>
              <a:t>*Became known the </a:t>
            </a:r>
            <a:r>
              <a:rPr lang="en-US" u="sng" dirty="0" smtClean="0"/>
              <a:t>Roman</a:t>
            </a:r>
            <a:r>
              <a:rPr lang="en-US" dirty="0" smtClean="0"/>
              <a:t> </a:t>
            </a:r>
            <a:r>
              <a:rPr lang="en-US" u="sng" dirty="0" smtClean="0"/>
              <a:t>Catholic Church.</a:t>
            </a:r>
            <a:endParaRPr lang="en-US" u="sng" dirty="0"/>
          </a:p>
        </p:txBody>
      </p:sp>
    </p:spTree>
    <p:extLst>
      <p:ext uri="{BB962C8B-B14F-4D97-AF65-F5344CB8AC3E}">
        <p14:creationId xmlns:p14="http://schemas.microsoft.com/office/powerpoint/2010/main" val="1699539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Christian Philosophy***</a:t>
            </a:r>
            <a:endParaRPr lang="en-US" dirty="0"/>
          </a:p>
        </p:txBody>
      </p:sp>
      <p:sp>
        <p:nvSpPr>
          <p:cNvPr id="3" name="Content Placeholder 2"/>
          <p:cNvSpPr>
            <a:spLocks noGrp="1"/>
          </p:cNvSpPr>
          <p:nvPr>
            <p:ph idx="1"/>
          </p:nvPr>
        </p:nvSpPr>
        <p:spPr/>
        <p:txBody>
          <a:bodyPr>
            <a:normAutofit fontScale="92500" lnSpcReduction="10000"/>
          </a:bodyPr>
          <a:lstStyle/>
          <a:p>
            <a:r>
              <a:rPr lang="en-US" sz="1600" dirty="0" smtClean="0"/>
              <a:t> 	Jesus traveled and preached throughout </a:t>
            </a:r>
            <a:r>
              <a:rPr lang="en-US" sz="1600" u="sng" dirty="0" smtClean="0"/>
              <a:t>Judaea</a:t>
            </a:r>
            <a:r>
              <a:rPr lang="en-US" sz="1600" dirty="0" smtClean="0"/>
              <a:t> and neighboring </a:t>
            </a:r>
            <a:r>
              <a:rPr lang="en-US" sz="1600" u="sng" dirty="0" smtClean="0"/>
              <a:t>Galilee</a:t>
            </a:r>
            <a:r>
              <a:rPr lang="en-US" sz="1600" dirty="0" smtClean="0"/>
              <a:t> as a </a:t>
            </a:r>
            <a:r>
              <a:rPr lang="en-US" sz="1600" u="sng" dirty="0" smtClean="0"/>
              <a:t>Jewish Prophet</a:t>
            </a:r>
            <a:r>
              <a:rPr lang="en-US" sz="1600" dirty="0" smtClean="0"/>
              <a:t>. His message was what was important was not strict adherence to the law but you’re inner self. “ So in everything, do to others what you would have them do to you, for this sums up the Law and the Prophets.” God’s command was to love God and one another. </a:t>
            </a:r>
          </a:p>
          <a:p>
            <a:endParaRPr lang="en-US" sz="1600" dirty="0"/>
          </a:p>
          <a:p>
            <a:r>
              <a:rPr lang="en-US" sz="1600" dirty="0" smtClean="0"/>
              <a:t> 	The Christian movement began within Judaism and won followers in Jerusalem, Judaea, and Galilee. Prominent </a:t>
            </a:r>
            <a:r>
              <a:rPr lang="en-US" sz="1600" u="sng" dirty="0" smtClean="0"/>
              <a:t>apostles (leaders) </a:t>
            </a:r>
            <a:r>
              <a:rPr lang="en-US" sz="1600" dirty="0" smtClean="0"/>
              <a:t>arose in early Christianity such as </a:t>
            </a:r>
            <a:r>
              <a:rPr lang="en-US" sz="1600" u="sng" dirty="0" smtClean="0"/>
              <a:t>Simon Peter, and Paul</a:t>
            </a:r>
            <a:r>
              <a:rPr lang="en-US" sz="1600" dirty="0" smtClean="0"/>
              <a:t>. The teachings of early Christianity were passed on orally. The New Testament formed the second part of the Christian Bible. Most early Christians came from the Jews and the Greek speaking populations, however an increasing number of followers were Latin-speaking people. </a:t>
            </a:r>
          </a:p>
          <a:p>
            <a:endParaRPr lang="en-US" sz="1600" dirty="0"/>
          </a:p>
          <a:p>
            <a:r>
              <a:rPr lang="en-US" sz="1600" dirty="0" smtClean="0"/>
              <a:t> 	The Romans first paid little attention to the Christians, considering them another sect of Judaism. This attitude started to change. The Romans came to view Christians as harmful to the state because they refused to worship the state gods and emperors. This refusal to worship was seen as treason, and punishable by death</a:t>
            </a:r>
            <a:r>
              <a:rPr lang="en-US" sz="1600" b="1" dirty="0" smtClean="0"/>
              <a:t>.  The Roman government began persecuting Christians during the reign of </a:t>
            </a:r>
            <a:r>
              <a:rPr lang="en-US" sz="1600" b="1" u="sng" dirty="0" smtClean="0"/>
              <a:t>Nero A.D. 54-68</a:t>
            </a:r>
            <a:r>
              <a:rPr lang="en-US" sz="1600" u="sng" dirty="0" smtClean="0"/>
              <a:t>.</a:t>
            </a:r>
          </a:p>
          <a:p>
            <a:endParaRPr lang="en-US" sz="1600" dirty="0"/>
          </a:p>
          <a:p>
            <a:pPr marL="1005840" lvl="4" indent="0">
              <a:buNone/>
            </a:pPr>
            <a:r>
              <a:rPr lang="en-US" sz="300" dirty="0" smtClean="0"/>
              <a:t>**</a:t>
            </a:r>
          </a:p>
          <a:p>
            <a:endParaRPr lang="en-US" sz="1600" dirty="0"/>
          </a:p>
          <a:p>
            <a:endParaRPr lang="en-US" sz="1600" dirty="0" smtClean="0"/>
          </a:p>
          <a:p>
            <a:endParaRPr lang="en-US" sz="1800" dirty="0"/>
          </a:p>
          <a:p>
            <a:endParaRPr lang="en-US" sz="1800" dirty="0"/>
          </a:p>
        </p:txBody>
      </p:sp>
    </p:spTree>
    <p:extLst>
      <p:ext uri="{BB962C8B-B14F-4D97-AF65-F5344CB8AC3E}">
        <p14:creationId xmlns:p14="http://schemas.microsoft.com/office/powerpoint/2010/main" val="2550325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t>The Last Supper</a:t>
            </a:r>
            <a:endParaRPr lang="en-US" sz="7200"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964" y="1600200"/>
            <a:ext cx="8315036"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5426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Organization of the Early Christian Church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4474358"/>
              </p:ext>
            </p:extLst>
          </p:nvPr>
        </p:nvGraphicFramePr>
        <p:xfrm>
          <a:off x="457200" y="1646238"/>
          <a:ext cx="8229600" cy="5338762"/>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Western Christendom</a:t>
                      </a:r>
                      <a:endParaRPr lang="en-US" dirty="0"/>
                    </a:p>
                  </a:txBody>
                  <a:tcPr/>
                </a:tc>
                <a:tc>
                  <a:txBody>
                    <a:bodyPr/>
                    <a:lstStyle/>
                    <a:p>
                      <a:endParaRPr lang="en-US" dirty="0"/>
                    </a:p>
                  </a:txBody>
                  <a:tcPr/>
                </a:tc>
              </a:tr>
              <a:tr h="370840">
                <a:tc>
                  <a:txBody>
                    <a:bodyPr/>
                    <a:lstStyle/>
                    <a:p>
                      <a:r>
                        <a:rPr lang="en-US" dirty="0" smtClean="0"/>
                        <a:t>The Five Leading Christian Cities (Rome, Constantinople, Alexandria,</a:t>
                      </a:r>
                      <a:r>
                        <a:rPr lang="en-US" baseline="0" dirty="0" smtClean="0"/>
                        <a:t> Antioch, Jerusalem)</a:t>
                      </a:r>
                    </a:p>
                    <a:p>
                      <a:endParaRPr lang="en-US" dirty="0"/>
                    </a:p>
                  </a:txBody>
                  <a:tcPr/>
                </a:tc>
                <a:tc>
                  <a:txBody>
                    <a:bodyPr/>
                    <a:lstStyle/>
                    <a:p>
                      <a:r>
                        <a:rPr lang="en-US" dirty="0" smtClean="0"/>
                        <a:t>Patriarch</a:t>
                      </a:r>
                      <a:endParaRPr lang="en-US" dirty="0"/>
                    </a:p>
                  </a:txBody>
                  <a:tcPr/>
                </a:tc>
              </a:tr>
              <a:tr h="370840">
                <a:tc>
                  <a:txBody>
                    <a:bodyPr/>
                    <a:lstStyle/>
                    <a:p>
                      <a:r>
                        <a:rPr lang="en-US" dirty="0" smtClean="0"/>
                        <a:t>Province</a:t>
                      </a:r>
                    </a:p>
                    <a:p>
                      <a:endParaRPr lang="en-US" dirty="0" smtClean="0"/>
                    </a:p>
                  </a:txBody>
                  <a:tcPr/>
                </a:tc>
                <a:tc>
                  <a:txBody>
                    <a:bodyPr/>
                    <a:lstStyle/>
                    <a:p>
                      <a:endParaRPr lang="en-US" dirty="0" smtClean="0"/>
                    </a:p>
                    <a:p>
                      <a:r>
                        <a:rPr lang="en-US" dirty="0" smtClean="0"/>
                        <a:t>Archbishop</a:t>
                      </a:r>
                      <a:endParaRPr lang="en-US" dirty="0"/>
                    </a:p>
                  </a:txBody>
                  <a:tcPr/>
                </a:tc>
              </a:tr>
              <a:tr h="370840">
                <a:tc>
                  <a:txBody>
                    <a:bodyPr/>
                    <a:lstStyle/>
                    <a:p>
                      <a:r>
                        <a:rPr lang="en-US" dirty="0" smtClean="0"/>
                        <a:t>Diocese</a:t>
                      </a:r>
                    </a:p>
                    <a:p>
                      <a:endParaRPr lang="en-US" dirty="0"/>
                    </a:p>
                  </a:txBody>
                  <a:tcPr/>
                </a:tc>
                <a:tc>
                  <a:txBody>
                    <a:bodyPr/>
                    <a:lstStyle/>
                    <a:p>
                      <a:r>
                        <a:rPr lang="en-US" dirty="0" smtClean="0"/>
                        <a:t>Bishop</a:t>
                      </a:r>
                    </a:p>
                  </a:txBody>
                  <a:tcPr/>
                </a:tc>
              </a:tr>
              <a:tr h="2499042">
                <a:tc>
                  <a:txBody>
                    <a:bodyPr/>
                    <a:lstStyle/>
                    <a:p>
                      <a:r>
                        <a:rPr lang="en-US" dirty="0" smtClean="0"/>
                        <a:t>Village</a:t>
                      </a:r>
                      <a:endParaRPr lang="en-US" dirty="0"/>
                    </a:p>
                  </a:txBody>
                  <a:tcPr/>
                </a:tc>
                <a:tc>
                  <a:txBody>
                    <a:bodyPr/>
                    <a:lstStyle/>
                    <a:p>
                      <a:r>
                        <a:rPr lang="en-US" dirty="0" smtClean="0"/>
                        <a:t>Priest</a:t>
                      </a:r>
                      <a:endParaRPr lang="en-US" dirty="0"/>
                    </a:p>
                  </a:txBody>
                  <a:tcPr/>
                </a:tc>
              </a:tr>
            </a:tbl>
          </a:graphicData>
        </a:graphic>
      </p:graphicFrame>
    </p:spTree>
    <p:extLst>
      <p:ext uri="{BB962C8B-B14F-4D97-AF65-F5344CB8AC3E}">
        <p14:creationId xmlns:p14="http://schemas.microsoft.com/office/powerpoint/2010/main" val="1594799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Seven Sacraments****</a:t>
            </a:r>
            <a:endParaRPr lang="en-US" dirty="0"/>
          </a:p>
        </p:txBody>
      </p:sp>
      <p:sp>
        <p:nvSpPr>
          <p:cNvPr id="3" name="Content Placeholder 2"/>
          <p:cNvSpPr>
            <a:spLocks noGrp="1"/>
          </p:cNvSpPr>
          <p:nvPr>
            <p:ph idx="1"/>
          </p:nvPr>
        </p:nvSpPr>
        <p:spPr>
          <a:xfrm>
            <a:off x="457200" y="1646237"/>
            <a:ext cx="2133600" cy="868363"/>
          </a:xfrm>
        </p:spPr>
        <p:txBody>
          <a:bodyPr/>
          <a:lstStyle/>
          <a:p>
            <a:r>
              <a:rPr lang="en-US" dirty="0" smtClean="0"/>
              <a:t>Baptism        </a:t>
            </a:r>
            <a:endParaRPr lang="en-US" dirty="0"/>
          </a:p>
        </p:txBody>
      </p:sp>
      <p:sp>
        <p:nvSpPr>
          <p:cNvPr id="4" name="TextBox 3"/>
          <p:cNvSpPr txBox="1"/>
          <p:nvPr/>
        </p:nvSpPr>
        <p:spPr>
          <a:xfrm>
            <a:off x="2886364" y="1676400"/>
            <a:ext cx="1914236" cy="584775"/>
          </a:xfrm>
          <a:prstGeom prst="rect">
            <a:avLst/>
          </a:prstGeom>
          <a:noFill/>
        </p:spPr>
        <p:txBody>
          <a:bodyPr wrap="square" rtlCol="0">
            <a:spAutoFit/>
          </a:bodyPr>
          <a:lstStyle/>
          <a:p>
            <a:r>
              <a:rPr lang="en-US" sz="3200" dirty="0" smtClean="0"/>
              <a:t>Penance</a:t>
            </a:r>
            <a:endParaRPr lang="en-US" sz="3200" dirty="0"/>
          </a:p>
        </p:txBody>
      </p:sp>
      <p:sp>
        <p:nvSpPr>
          <p:cNvPr id="5" name="TextBox 4"/>
          <p:cNvSpPr txBox="1"/>
          <p:nvPr/>
        </p:nvSpPr>
        <p:spPr>
          <a:xfrm>
            <a:off x="5181600" y="1676400"/>
            <a:ext cx="3124200" cy="1077218"/>
          </a:xfrm>
          <a:prstGeom prst="rect">
            <a:avLst/>
          </a:prstGeom>
          <a:noFill/>
        </p:spPr>
        <p:txBody>
          <a:bodyPr wrap="square" rtlCol="0">
            <a:spAutoFit/>
          </a:bodyPr>
          <a:lstStyle/>
          <a:p>
            <a:r>
              <a:rPr lang="en-US" sz="3200" dirty="0" smtClean="0"/>
              <a:t>Holy Eucharist</a:t>
            </a:r>
          </a:p>
          <a:p>
            <a:r>
              <a:rPr lang="en-US" sz="3200" dirty="0" smtClean="0"/>
              <a:t>(communion)</a:t>
            </a:r>
            <a:endParaRPr lang="en-US" sz="3200" dirty="0"/>
          </a:p>
        </p:txBody>
      </p:sp>
      <p:sp>
        <p:nvSpPr>
          <p:cNvPr id="6" name="TextBox 5"/>
          <p:cNvSpPr txBox="1"/>
          <p:nvPr/>
        </p:nvSpPr>
        <p:spPr>
          <a:xfrm>
            <a:off x="217932" y="3915879"/>
            <a:ext cx="2209800" cy="461665"/>
          </a:xfrm>
          <a:prstGeom prst="rect">
            <a:avLst/>
          </a:prstGeom>
          <a:noFill/>
        </p:spPr>
        <p:txBody>
          <a:bodyPr wrap="square" rtlCol="0">
            <a:spAutoFit/>
          </a:bodyPr>
          <a:lstStyle/>
          <a:p>
            <a:r>
              <a:rPr lang="en-US" sz="2400" dirty="0" smtClean="0"/>
              <a:t>Confirmation</a:t>
            </a:r>
            <a:endParaRPr lang="en-US" sz="2400" dirty="0"/>
          </a:p>
        </p:txBody>
      </p:sp>
      <p:sp>
        <p:nvSpPr>
          <p:cNvPr id="7" name="TextBox 6"/>
          <p:cNvSpPr txBox="1"/>
          <p:nvPr/>
        </p:nvSpPr>
        <p:spPr>
          <a:xfrm>
            <a:off x="2331677" y="3943435"/>
            <a:ext cx="2438400" cy="523220"/>
          </a:xfrm>
          <a:prstGeom prst="rect">
            <a:avLst/>
          </a:prstGeom>
          <a:noFill/>
        </p:spPr>
        <p:txBody>
          <a:bodyPr wrap="square" rtlCol="0">
            <a:spAutoFit/>
          </a:bodyPr>
          <a:lstStyle/>
          <a:p>
            <a:r>
              <a:rPr lang="en-US" sz="2800" dirty="0" smtClean="0"/>
              <a:t>Matrimony</a:t>
            </a:r>
            <a:endParaRPr lang="en-US" sz="2800" dirty="0"/>
          </a:p>
        </p:txBody>
      </p:sp>
      <p:sp>
        <p:nvSpPr>
          <p:cNvPr id="8" name="TextBox 7"/>
          <p:cNvSpPr txBox="1"/>
          <p:nvPr/>
        </p:nvSpPr>
        <p:spPr>
          <a:xfrm>
            <a:off x="4667827" y="3962046"/>
            <a:ext cx="2057400" cy="830997"/>
          </a:xfrm>
          <a:prstGeom prst="rect">
            <a:avLst/>
          </a:prstGeom>
          <a:noFill/>
        </p:spPr>
        <p:txBody>
          <a:bodyPr wrap="square" rtlCol="0">
            <a:spAutoFit/>
          </a:bodyPr>
          <a:lstStyle/>
          <a:p>
            <a:r>
              <a:rPr lang="en-US" sz="2400" dirty="0" smtClean="0"/>
              <a:t>Anointing of the sick</a:t>
            </a:r>
            <a:endParaRPr lang="en-US" sz="2400" dirty="0"/>
          </a:p>
        </p:txBody>
      </p:sp>
      <p:sp>
        <p:nvSpPr>
          <p:cNvPr id="9" name="TextBox 8"/>
          <p:cNvSpPr txBox="1"/>
          <p:nvPr/>
        </p:nvSpPr>
        <p:spPr>
          <a:xfrm>
            <a:off x="6725227" y="4077686"/>
            <a:ext cx="1828800" cy="461665"/>
          </a:xfrm>
          <a:prstGeom prst="rect">
            <a:avLst/>
          </a:prstGeom>
          <a:noFill/>
        </p:spPr>
        <p:txBody>
          <a:bodyPr wrap="square" rtlCol="0">
            <a:spAutoFit/>
          </a:bodyPr>
          <a:lstStyle/>
          <a:p>
            <a:r>
              <a:rPr lang="en-US" sz="2400" dirty="0" smtClean="0"/>
              <a:t>Holy orders</a:t>
            </a:r>
            <a:endParaRPr lang="en-US" sz="2400" dirty="0"/>
          </a:p>
        </p:txBody>
      </p:sp>
      <p:sp>
        <p:nvSpPr>
          <p:cNvPr id="11" name="Right Arrow 10"/>
          <p:cNvSpPr/>
          <p:nvPr/>
        </p:nvSpPr>
        <p:spPr>
          <a:xfrm rot="16200000">
            <a:off x="330849" y="2909266"/>
            <a:ext cx="149933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4758021">
            <a:off x="1754996" y="2846596"/>
            <a:ext cx="156277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7257179">
            <a:off x="2627436" y="2874060"/>
            <a:ext cx="16884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4542354">
            <a:off x="4006433" y="2989864"/>
            <a:ext cx="162056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6200000">
            <a:off x="6598851" y="3122533"/>
            <a:ext cx="1261079" cy="6492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9302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Geography</a:t>
            </a:r>
            <a:endParaRPr lang="en-US" sz="6600" dirty="0"/>
          </a:p>
        </p:txBody>
      </p:sp>
      <p:sp>
        <p:nvSpPr>
          <p:cNvPr id="3" name="Content Placeholder 2"/>
          <p:cNvSpPr>
            <a:spLocks noGrp="1"/>
          </p:cNvSpPr>
          <p:nvPr>
            <p:ph idx="1"/>
          </p:nvPr>
        </p:nvSpPr>
        <p:spPr/>
        <p:txBody>
          <a:bodyPr>
            <a:normAutofit/>
          </a:bodyPr>
          <a:lstStyle/>
          <a:p>
            <a:r>
              <a:rPr lang="en-US" sz="2000" i="1" dirty="0"/>
              <a:t>The Geography of Ancient Rome was characterized </a:t>
            </a:r>
            <a:r>
              <a:rPr lang="en-US" sz="2000" i="1" dirty="0" smtClean="0"/>
              <a:t>by:</a:t>
            </a:r>
          </a:p>
          <a:p>
            <a:endParaRPr lang="en-US" sz="2000" i="1" dirty="0"/>
          </a:p>
          <a:p>
            <a:r>
              <a:rPr lang="en-US" sz="2000" i="1" dirty="0" smtClean="0"/>
              <a:t>* A peninsula extending about 750 miles from north to south.</a:t>
            </a:r>
            <a:r>
              <a:rPr lang="en-GB" sz="2000" i="1" dirty="0" smtClean="0"/>
              <a:t> </a:t>
            </a:r>
          </a:p>
          <a:p>
            <a:r>
              <a:rPr lang="en-GB" sz="2000" i="1" dirty="0" smtClean="0"/>
              <a:t>* Apennine Mountains, a ridge from north to south down the 	middle of the peninsula.</a:t>
            </a:r>
          </a:p>
          <a:p>
            <a:r>
              <a:rPr lang="en-GB" sz="2000" i="1" dirty="0" smtClean="0"/>
              <a:t>* Fairly large fertile plains for farming.</a:t>
            </a:r>
          </a:p>
          <a:p>
            <a:r>
              <a:rPr lang="en-GB" sz="2000" i="1" dirty="0" smtClean="0"/>
              <a:t>* Most important farm land was the PO River Valley in the north,</a:t>
            </a:r>
          </a:p>
          <a:p>
            <a:r>
              <a:rPr lang="en-GB" sz="2000" i="1" dirty="0" smtClean="0"/>
              <a:t> 	and the plain of LATIUM, on which the city of </a:t>
            </a:r>
            <a:r>
              <a:rPr lang="en-GB" sz="2000" i="1" dirty="0"/>
              <a:t>R</a:t>
            </a:r>
            <a:r>
              <a:rPr lang="en-GB" sz="2000" i="1" dirty="0" smtClean="0"/>
              <a:t>ome is located.</a:t>
            </a:r>
          </a:p>
          <a:p>
            <a:r>
              <a:rPr lang="en-GB" sz="2000" i="1" dirty="0" smtClean="0"/>
              <a:t>* The region of Campania, to the south of Latium, also rich land.</a:t>
            </a:r>
          </a:p>
          <a:p>
            <a:endParaRPr lang="en-GB" sz="2000" i="1" dirty="0"/>
          </a:p>
          <a:p>
            <a:r>
              <a:rPr lang="en-GB" sz="2000" i="1" dirty="0" smtClean="0"/>
              <a:t>* First people arrived circa 1500 – 1000 B.C.  An Indo-European 	people who spoke Latin…little known about </a:t>
            </a:r>
            <a:r>
              <a:rPr lang="en-GB" sz="2000" i="1" smtClean="0"/>
              <a:t>them.</a:t>
            </a:r>
          </a:p>
          <a:p>
            <a:endParaRPr lang="en-GB" sz="2000" i="1" dirty="0" smtClean="0"/>
          </a:p>
          <a:p>
            <a:r>
              <a:rPr lang="en-GB" sz="2000" i="1" dirty="0" smtClean="0"/>
              <a:t>* Greeks and ETRUSCANS  arrived about 800 B.C.</a:t>
            </a:r>
          </a:p>
          <a:p>
            <a:endParaRPr lang="en-GB" sz="2000" i="1" dirty="0" smtClean="0"/>
          </a:p>
        </p:txBody>
      </p:sp>
    </p:spTree>
    <p:extLst>
      <p:ext uri="{BB962C8B-B14F-4D97-AF65-F5344CB8AC3E}">
        <p14:creationId xmlns:p14="http://schemas.microsoft.com/office/powerpoint/2010/main" val="2572546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0" y="533400"/>
            <a:ext cx="3505200" cy="5892800"/>
          </a:xfrm>
        </p:spPr>
        <p:txBody>
          <a:bodyPr>
            <a:normAutofit lnSpcReduction="10000"/>
          </a:bodyPr>
          <a:lstStyle/>
          <a:p>
            <a:r>
              <a:rPr lang="en-US" dirty="0" smtClean="0"/>
              <a:t>Pope Francis I</a:t>
            </a:r>
          </a:p>
          <a:p>
            <a:endParaRPr lang="en-US" dirty="0"/>
          </a:p>
          <a:p>
            <a:r>
              <a:rPr lang="en-US" dirty="0" smtClean="0"/>
              <a:t>* “</a:t>
            </a:r>
            <a:r>
              <a:rPr lang="en-US" dirty="0" err="1" smtClean="0"/>
              <a:t>Papi</a:t>
            </a:r>
            <a:r>
              <a:rPr lang="en-US" dirty="0" smtClean="0"/>
              <a:t>” of all Catholics worldwide.</a:t>
            </a:r>
          </a:p>
          <a:p>
            <a:r>
              <a:rPr lang="en-US" dirty="0" smtClean="0"/>
              <a:t>*  Lives @ the </a:t>
            </a:r>
            <a:r>
              <a:rPr lang="en-US" dirty="0"/>
              <a:t>V</a:t>
            </a:r>
            <a:r>
              <a:rPr lang="en-US" dirty="0" smtClean="0"/>
              <a:t>atican.</a:t>
            </a:r>
          </a:p>
          <a:p>
            <a:r>
              <a:rPr lang="en-US" dirty="0" smtClean="0"/>
              <a:t>*  1</a:t>
            </a:r>
            <a:r>
              <a:rPr lang="en-US" baseline="30000" dirty="0" smtClean="0"/>
              <a:t>ST</a:t>
            </a:r>
            <a:r>
              <a:rPr lang="en-US" dirty="0" smtClean="0"/>
              <a:t> Pope from the Americas.</a:t>
            </a:r>
          </a:p>
          <a:p>
            <a:r>
              <a:rPr lang="en-US" dirty="0" smtClean="0"/>
              <a:t>*  AKA Bishop of Rome.</a:t>
            </a:r>
          </a:p>
          <a:p>
            <a:r>
              <a:rPr lang="en-US" dirty="0" smtClean="0"/>
              <a:t>*  Noted for his humility.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4419600" cy="589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2622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267200"/>
            <a:ext cx="7772400" cy="2286000"/>
          </a:xfrm>
        </p:spPr>
        <p:txBody>
          <a:bodyPr>
            <a:normAutofit lnSpcReduction="10000"/>
          </a:bodyPr>
          <a:lstStyle/>
          <a:p>
            <a:r>
              <a:rPr lang="en-US" dirty="0" smtClean="0"/>
              <a:t>* Benedict XVI 1</a:t>
            </a:r>
            <a:r>
              <a:rPr lang="en-US" baseline="30000" dirty="0" smtClean="0"/>
              <a:t>st</a:t>
            </a:r>
            <a:r>
              <a:rPr lang="en-US" dirty="0" smtClean="0"/>
              <a:t> German Pope.</a:t>
            </a:r>
          </a:p>
          <a:p>
            <a:r>
              <a:rPr lang="en-US" dirty="0" smtClean="0"/>
              <a:t>* Elected to papacy 2005 – 2013.</a:t>
            </a:r>
          </a:p>
          <a:p>
            <a:r>
              <a:rPr lang="en-US" dirty="0" smtClean="0"/>
              <a:t>* 1</a:t>
            </a:r>
            <a:r>
              <a:rPr lang="en-US" baseline="30000" dirty="0" smtClean="0"/>
              <a:t>st</a:t>
            </a:r>
            <a:r>
              <a:rPr lang="en-US" dirty="0" smtClean="0"/>
              <a:t> time in this century two living 	popes, as they serve for life, and 	die in office.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04800"/>
            <a:ext cx="67056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0343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838200"/>
            <a:ext cx="7467600" cy="5410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334675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Pieta: Masterpiece by </a:t>
            </a:r>
            <a:r>
              <a:rPr lang="en-US" dirty="0" err="1" smtClean="0"/>
              <a:t>Michealangelo</a:t>
            </a:r>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600200"/>
            <a:ext cx="4419600" cy="4941667"/>
          </a:xfrm>
        </p:spPr>
      </p:pic>
    </p:spTree>
    <p:extLst>
      <p:ext uri="{BB962C8B-B14F-4D97-AF65-F5344CB8AC3E}">
        <p14:creationId xmlns:p14="http://schemas.microsoft.com/office/powerpoint/2010/main" val="3855308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 Peter’s </a:t>
            </a:r>
            <a:r>
              <a:rPr lang="en-US" sz="3600" dirty="0" err="1" smtClean="0"/>
              <a:t>Basillica</a:t>
            </a:r>
            <a:r>
              <a:rPr lang="en-US" sz="3600" dirty="0" smtClean="0"/>
              <a:t> &amp; Vatican Square</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514600"/>
            <a:ext cx="8845544" cy="2667000"/>
          </a:xfrm>
        </p:spPr>
      </p:pic>
    </p:spTree>
    <p:extLst>
      <p:ext uri="{BB962C8B-B14F-4D97-AF65-F5344CB8AC3E}">
        <p14:creationId xmlns:p14="http://schemas.microsoft.com/office/powerpoint/2010/main" val="820517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The Extent Of </a:t>
            </a:r>
            <a:r>
              <a:rPr lang="en-US" dirty="0"/>
              <a:t>T</a:t>
            </a:r>
            <a:r>
              <a:rPr lang="en-US" dirty="0" smtClean="0"/>
              <a:t>he Roman Empire</a:t>
            </a:r>
            <a:endParaRPr lang="en-US" dirty="0"/>
          </a:p>
        </p:txBody>
      </p:sp>
      <p:sp>
        <p:nvSpPr>
          <p:cNvPr id="3" name="Content Placeholder 2"/>
          <p:cNvSpPr>
            <a:spLocks noGrp="1"/>
          </p:cNvSpPr>
          <p:nvPr>
            <p:ph sz="half" idx="1"/>
          </p:nvPr>
        </p:nvSpPr>
        <p:spPr/>
        <p:txBody>
          <a:bodyPr>
            <a:normAutofit fontScale="92500"/>
          </a:bodyPr>
          <a:lstStyle/>
          <a:p>
            <a:r>
              <a:rPr lang="en-US" dirty="0" smtClean="0"/>
              <a:t>The five “good emperors” </a:t>
            </a:r>
            <a:r>
              <a:rPr lang="en-US" dirty="0" err="1" smtClean="0"/>
              <a:t>Nerva</a:t>
            </a:r>
            <a:r>
              <a:rPr lang="en-US" dirty="0" smtClean="0"/>
              <a:t>, Trajan, Hadrian, Marcus Aurelius and </a:t>
            </a:r>
          </a:p>
          <a:p>
            <a:r>
              <a:rPr lang="en-US" dirty="0" err="1" smtClean="0"/>
              <a:t>Antoninus</a:t>
            </a:r>
            <a:r>
              <a:rPr lang="en-US" dirty="0" smtClean="0"/>
              <a:t> Pius created a peace of peace and prosperity, which lasted for 100 years.</a:t>
            </a:r>
          </a:p>
          <a:p>
            <a:r>
              <a:rPr lang="en-US" dirty="0" smtClean="0"/>
              <a:t>Known as the </a:t>
            </a:r>
            <a:r>
              <a:rPr lang="en-US" dirty="0" err="1" smtClean="0"/>
              <a:t>Pax</a:t>
            </a:r>
            <a:r>
              <a:rPr lang="en-US" dirty="0" smtClean="0"/>
              <a:t> </a:t>
            </a:r>
            <a:r>
              <a:rPr lang="en-US" dirty="0" err="1" smtClean="0"/>
              <a:t>Romana</a:t>
            </a:r>
            <a:r>
              <a:rPr lang="en-US" dirty="0" smtClean="0"/>
              <a:t> , “the Roman </a:t>
            </a:r>
          </a:p>
          <a:p>
            <a:r>
              <a:rPr lang="en-US" dirty="0" smtClean="0"/>
              <a:t>Peace”.</a:t>
            </a:r>
          </a:p>
          <a:p>
            <a:endParaRPr lang="en-US" dirty="0"/>
          </a:p>
          <a:p>
            <a:endParaRPr lang="en-US" dirty="0" smtClean="0"/>
          </a:p>
        </p:txBody>
      </p:sp>
      <p:sp>
        <p:nvSpPr>
          <p:cNvPr id="4" name="Content Placeholder 3"/>
          <p:cNvSpPr>
            <a:spLocks noGrp="1"/>
          </p:cNvSpPr>
          <p:nvPr>
            <p:ph sz="half" idx="2"/>
          </p:nvPr>
        </p:nvSpPr>
        <p:spPr/>
        <p:txBody>
          <a:bodyPr>
            <a:normAutofit fontScale="92500"/>
          </a:bodyPr>
          <a:lstStyle/>
          <a:p>
            <a:r>
              <a:rPr lang="en-US" dirty="0" smtClean="0"/>
              <a:t>The empire was so large, there were two capitals, and two emperors:</a:t>
            </a:r>
          </a:p>
          <a:p>
            <a:pPr lvl="1"/>
            <a:r>
              <a:rPr lang="en-US" dirty="0" smtClean="0"/>
              <a:t>Western empire – </a:t>
            </a:r>
            <a:r>
              <a:rPr lang="en-US" u="sng" dirty="0" smtClean="0"/>
              <a:t>Rome</a:t>
            </a:r>
          </a:p>
          <a:p>
            <a:pPr lvl="1"/>
            <a:endParaRPr lang="en-US" dirty="0"/>
          </a:p>
          <a:p>
            <a:pPr lvl="1"/>
            <a:r>
              <a:rPr lang="en-US" dirty="0" smtClean="0"/>
              <a:t>Eastern empire- </a:t>
            </a:r>
            <a:r>
              <a:rPr lang="en-US" u="sng" dirty="0" smtClean="0"/>
              <a:t>Byzantium, later e-named Constantinople (today named Istanbul</a:t>
            </a:r>
            <a:r>
              <a:rPr lang="en-US" dirty="0" smtClean="0"/>
              <a:t>). </a:t>
            </a:r>
            <a:endParaRPr lang="en-US" dirty="0"/>
          </a:p>
        </p:txBody>
      </p:sp>
    </p:spTree>
    <p:extLst>
      <p:ext uri="{BB962C8B-B14F-4D97-AF65-F5344CB8AC3E}">
        <p14:creationId xmlns:p14="http://schemas.microsoft.com/office/powerpoint/2010/main" val="1144562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Decline and fall </a:t>
            </a:r>
            <a:r>
              <a:rPr lang="en-US" smtClean="0"/>
              <a:t>of </a:t>
            </a:r>
            <a:r>
              <a:rPr lang="en-US"/>
              <a:t>R</a:t>
            </a:r>
            <a:r>
              <a:rPr lang="en-US" smtClean="0"/>
              <a:t>ome </a:t>
            </a:r>
            <a:endParaRPr lang="en-US" dirty="0"/>
          </a:p>
        </p:txBody>
      </p:sp>
      <p:sp>
        <p:nvSpPr>
          <p:cNvPr id="3" name="Content Placeholder 2"/>
          <p:cNvSpPr>
            <a:spLocks noGrp="1"/>
          </p:cNvSpPr>
          <p:nvPr>
            <p:ph idx="1"/>
          </p:nvPr>
        </p:nvSpPr>
        <p:spPr/>
        <p:txBody>
          <a:bodyPr/>
          <a:lstStyle/>
          <a:p>
            <a:r>
              <a:rPr lang="en-US" dirty="0" smtClean="0"/>
              <a:t>* By the late 5</a:t>
            </a:r>
            <a:r>
              <a:rPr lang="en-US" baseline="30000" dirty="0" smtClean="0"/>
              <a:t>th</a:t>
            </a:r>
            <a:r>
              <a:rPr lang="en-US" dirty="0" smtClean="0"/>
              <a:t> century, Rome was too weak to fight off constant invasions (Goths, Vandals, Visigoths, the Huns).</a:t>
            </a:r>
          </a:p>
          <a:p>
            <a:r>
              <a:rPr lang="en-US" dirty="0" smtClean="0"/>
              <a:t>* Reasons:  invasions, civil wars, and plague came close to causing an economic collapse.</a:t>
            </a:r>
          </a:p>
          <a:p>
            <a:r>
              <a:rPr lang="en-US" dirty="0" smtClean="0"/>
              <a:t>* In 476 A.D. Romulus Augusta was overthrown by the Germanic head of the military. This date ended ancient times.</a:t>
            </a:r>
            <a:endParaRPr lang="en-US" dirty="0"/>
          </a:p>
        </p:txBody>
      </p:sp>
    </p:spTree>
    <p:extLst>
      <p:ext uri="{BB962C8B-B14F-4D97-AF65-F5344CB8AC3E}">
        <p14:creationId xmlns:p14="http://schemas.microsoft.com/office/powerpoint/2010/main" val="2130483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28600"/>
            <a:ext cx="2667000" cy="1067117"/>
          </a:xfrm>
        </p:spPr>
        <p:txBody>
          <a:bodyPr>
            <a:normAutofit fontScale="85000" lnSpcReduction="10000"/>
          </a:bodyPr>
          <a:lstStyle/>
          <a:p>
            <a:r>
              <a:rPr lang="en-US" dirty="0" smtClean="0"/>
              <a:t>The Modern City of Roma</a:t>
            </a:r>
            <a:endParaRPr lang="en-US" dirty="0"/>
          </a:p>
        </p:txBody>
      </p:sp>
      <p:pic>
        <p:nvPicPr>
          <p:cNvPr id="1027" name="Picture 3" descr="C:\Users\156384\Desktop\paul_ancient_r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621444"/>
            <a:ext cx="8014829" cy="4626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413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Byzantine Empire (Eastern)* </a:t>
            </a:r>
            <a:endParaRPr lang="en-US" dirty="0"/>
          </a:p>
        </p:txBody>
      </p:sp>
      <p:sp>
        <p:nvSpPr>
          <p:cNvPr id="3" name="Content Placeholder 2"/>
          <p:cNvSpPr>
            <a:spLocks noGrp="1"/>
          </p:cNvSpPr>
          <p:nvPr>
            <p:ph idx="1"/>
          </p:nvPr>
        </p:nvSpPr>
        <p:spPr/>
        <p:txBody>
          <a:bodyPr>
            <a:normAutofit lnSpcReduction="10000"/>
          </a:bodyPr>
          <a:lstStyle/>
          <a:p>
            <a:pPr>
              <a:buFont typeface="Arial" charset="0"/>
              <a:buChar char="•"/>
            </a:pPr>
            <a:r>
              <a:rPr lang="en-US" dirty="0" smtClean="0"/>
              <a:t>* Even though the western Roman Empire “fell” in 476 A.D. the eastern empire  continued to remain strong and powerful.</a:t>
            </a:r>
          </a:p>
          <a:p>
            <a:pPr>
              <a:buFont typeface="Arial" charset="0"/>
              <a:buChar char="•"/>
            </a:pPr>
            <a:r>
              <a:rPr lang="en-US" dirty="0" smtClean="0"/>
              <a:t>* Capital was </a:t>
            </a:r>
            <a:r>
              <a:rPr lang="en-US" u="sng" dirty="0" smtClean="0"/>
              <a:t>Constantinople.</a:t>
            </a:r>
          </a:p>
          <a:p>
            <a:pPr>
              <a:buFont typeface="Arial" charset="0"/>
              <a:buChar char="•"/>
            </a:pPr>
            <a:r>
              <a:rPr lang="en-US" dirty="0" smtClean="0"/>
              <a:t>* Justinian re-captured land and codified Roman law.</a:t>
            </a:r>
          </a:p>
          <a:p>
            <a:pPr>
              <a:buFont typeface="Arial" charset="0"/>
              <a:buChar char="•"/>
            </a:pPr>
            <a:r>
              <a:rPr lang="en-US" dirty="0" smtClean="0"/>
              <a:t>* Church was the </a:t>
            </a:r>
            <a:r>
              <a:rPr lang="en-US" u="sng" dirty="0" smtClean="0"/>
              <a:t>Eastern Orthodox Church</a:t>
            </a:r>
            <a:r>
              <a:rPr lang="en-US" dirty="0" smtClean="0"/>
              <a:t> headed by the </a:t>
            </a:r>
            <a:r>
              <a:rPr lang="en-US" u="sng" dirty="0" smtClean="0"/>
              <a:t>Patriarch, </a:t>
            </a:r>
            <a:r>
              <a:rPr lang="en-US" dirty="0" smtClean="0"/>
              <a:t>language Greek.</a:t>
            </a:r>
          </a:p>
          <a:p>
            <a:pPr>
              <a:buFont typeface="Arial" charset="0"/>
              <a:buChar char="•"/>
            </a:pPr>
            <a:endParaRPr lang="en-US" dirty="0" smtClean="0"/>
          </a:p>
          <a:p>
            <a:pPr>
              <a:buFont typeface="Arial" charset="0"/>
              <a:buChar char="•"/>
            </a:pPr>
            <a:endParaRPr lang="en-US" dirty="0"/>
          </a:p>
        </p:txBody>
      </p:sp>
    </p:spTree>
    <p:extLst>
      <p:ext uri="{BB962C8B-B14F-4D97-AF65-F5344CB8AC3E}">
        <p14:creationId xmlns:p14="http://schemas.microsoft.com/office/powerpoint/2010/main" val="1909926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0" y="762001"/>
            <a:ext cx="3733800" cy="5410516"/>
          </a:xfrm>
        </p:spPr>
        <p:txBody>
          <a:bodyPr>
            <a:normAutofit lnSpcReduction="10000"/>
          </a:bodyPr>
          <a:lstStyle/>
          <a:p>
            <a:r>
              <a:rPr lang="en-US" dirty="0" smtClean="0"/>
              <a:t>Bartholomew I*</a:t>
            </a:r>
          </a:p>
          <a:p>
            <a:pPr marL="0" indent="0">
              <a:buNone/>
            </a:pPr>
            <a:endParaRPr lang="en-US" dirty="0" smtClean="0"/>
          </a:p>
          <a:p>
            <a:pPr>
              <a:buFont typeface="Arial" charset="0"/>
              <a:buChar char="•"/>
            </a:pPr>
            <a:r>
              <a:rPr lang="en-US" dirty="0" smtClean="0"/>
              <a:t>* Head of the Eastern Orthodox Church. </a:t>
            </a:r>
          </a:p>
          <a:p>
            <a:pPr>
              <a:buFont typeface="Arial" charset="0"/>
              <a:buChar char="•"/>
            </a:pPr>
            <a:r>
              <a:rPr lang="en-US" dirty="0" smtClean="0"/>
              <a:t>*  Known as the Patriarch of Constantinople.</a:t>
            </a:r>
          </a:p>
          <a:p>
            <a:pPr>
              <a:buFont typeface="Arial" charset="0"/>
              <a:buChar char="•"/>
            </a:pPr>
            <a:r>
              <a:rPr lang="en-US" dirty="0"/>
              <a:t> </a:t>
            </a:r>
            <a:r>
              <a:rPr lang="en-US" dirty="0" smtClean="0"/>
              <a:t> * Resides in Turkey.</a:t>
            </a: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 y="576262"/>
            <a:ext cx="4220116" cy="582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3542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67700" y="6100396"/>
            <a:ext cx="1752600" cy="762317"/>
          </a:xfrm>
        </p:spPr>
        <p:txBody>
          <a:bodyPr/>
          <a:lstStyle/>
          <a:p>
            <a:endParaRPr lang="en-US" dirty="0"/>
          </a:p>
        </p:txBody>
      </p:sp>
      <p:pic>
        <p:nvPicPr>
          <p:cNvPr id="3075" name="Picture 3" descr="C:\Users\156384\Desktop\Rome ge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748311"/>
            <a:ext cx="6553200" cy="5652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986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Rome circa 500 B.C*****.</a:t>
            </a:r>
            <a:endParaRPr lang="en-US" dirty="0"/>
          </a:p>
        </p:txBody>
      </p:sp>
      <p:sp>
        <p:nvSpPr>
          <p:cNvPr id="3" name="Content Placeholder 2"/>
          <p:cNvSpPr>
            <a:spLocks noGrp="1"/>
          </p:cNvSpPr>
          <p:nvPr>
            <p:ph idx="1"/>
          </p:nvPr>
        </p:nvSpPr>
        <p:spPr>
          <a:xfrm>
            <a:off x="304800" y="1646237"/>
            <a:ext cx="8229600" cy="4526280"/>
          </a:xfrm>
        </p:spPr>
        <p:txBody>
          <a:bodyPr>
            <a:normAutofit fontScale="92500" lnSpcReduction="10000"/>
          </a:bodyPr>
          <a:lstStyle/>
          <a:p>
            <a:r>
              <a:rPr lang="en-US" dirty="0" smtClean="0"/>
              <a:t>* The Etruscans, Greeks and </a:t>
            </a:r>
            <a:r>
              <a:rPr lang="en-US" dirty="0" err="1" smtClean="0"/>
              <a:t>Latins</a:t>
            </a:r>
            <a:r>
              <a:rPr lang="en-US" dirty="0" smtClean="0"/>
              <a:t> came to the </a:t>
            </a:r>
            <a:r>
              <a:rPr lang="en-US" dirty="0"/>
              <a:t>I</a:t>
            </a:r>
            <a:r>
              <a:rPr lang="en-US" dirty="0" smtClean="0"/>
              <a:t>talian Peninsula circa 1500-1000 BC.</a:t>
            </a:r>
          </a:p>
          <a:p>
            <a:endParaRPr lang="en-US" dirty="0"/>
          </a:p>
          <a:p>
            <a:r>
              <a:rPr lang="en-US" dirty="0" smtClean="0"/>
              <a:t>* By 650 B.C. the Etruscans dominated the north and most of Latium.</a:t>
            </a:r>
          </a:p>
          <a:p>
            <a:endParaRPr lang="en-US" dirty="0"/>
          </a:p>
          <a:p>
            <a:pPr marL="0" indent="0">
              <a:buNone/>
            </a:pPr>
            <a:r>
              <a:rPr lang="en-US" dirty="0" smtClean="0"/>
              <a:t>   *  By 500 B.C. , the Romans had over </a:t>
            </a:r>
            <a:r>
              <a:rPr lang="en-US" smtClean="0"/>
              <a:t>thrown the Etruscans</a:t>
            </a:r>
            <a:r>
              <a:rPr lang="en-US" dirty="0" smtClean="0"/>
              <a:t>, and established a Republic. This was the beginning of a new era in Roman history.  </a:t>
            </a:r>
            <a:endParaRPr lang="en-US" dirty="0"/>
          </a:p>
        </p:txBody>
      </p:sp>
    </p:spTree>
    <p:extLst>
      <p:ext uri="{BB962C8B-B14F-4D97-AF65-F5344CB8AC3E}">
        <p14:creationId xmlns:p14="http://schemas.microsoft.com/office/powerpoint/2010/main" val="1750573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Roman Republic</a:t>
            </a:r>
            <a:endParaRPr lang="en-US" sz="6600" dirty="0"/>
          </a:p>
        </p:txBody>
      </p:sp>
      <p:sp>
        <p:nvSpPr>
          <p:cNvPr id="3" name="Content Placeholder 2"/>
          <p:cNvSpPr>
            <a:spLocks noGrp="1"/>
          </p:cNvSpPr>
          <p:nvPr>
            <p:ph idx="1"/>
          </p:nvPr>
        </p:nvSpPr>
        <p:spPr/>
        <p:txBody>
          <a:bodyPr>
            <a:normAutofit/>
          </a:bodyPr>
          <a:lstStyle/>
          <a:p>
            <a:r>
              <a:rPr lang="en-US" sz="2000" i="1" dirty="0"/>
              <a:t>The Roman Republic </a:t>
            </a:r>
            <a:r>
              <a:rPr lang="en-US" sz="2000" i="1" dirty="0" smtClean="0"/>
              <a:t>was </a:t>
            </a:r>
            <a:r>
              <a:rPr lang="en-US" sz="2000" i="1" dirty="0"/>
              <a:t>the period of the ancient Roman civilization when the government operated as a </a:t>
            </a:r>
            <a:r>
              <a:rPr lang="en-US" sz="2000" i="1" dirty="0" smtClean="0"/>
              <a:t>republic, a government with elected </a:t>
            </a:r>
            <a:r>
              <a:rPr lang="en-US" sz="2000" i="1" smtClean="0"/>
              <a:t>representatives.</a:t>
            </a:r>
          </a:p>
          <a:p>
            <a:endParaRPr lang="en-US" sz="2000" i="1" dirty="0" smtClean="0"/>
          </a:p>
          <a:p>
            <a:r>
              <a:rPr lang="en-US" sz="2000" i="1" dirty="0" smtClean="0"/>
              <a:t>* PATRICIANS – the ruling class.</a:t>
            </a:r>
          </a:p>
          <a:p>
            <a:r>
              <a:rPr lang="en-US" sz="2000" i="1" dirty="0" smtClean="0"/>
              <a:t>* PLEBIANS – smaller landowners, merchants, farmers, artisans, etc.</a:t>
            </a:r>
          </a:p>
          <a:p>
            <a:r>
              <a:rPr lang="en-US" sz="2000" i="1" dirty="0" smtClean="0"/>
              <a:t>* CONSULS – led the Roman army into battle.</a:t>
            </a:r>
          </a:p>
          <a:p>
            <a:r>
              <a:rPr lang="en-US" sz="2000" i="1" dirty="0" smtClean="0"/>
              <a:t>* PRAETORS -  in charge of civil law.</a:t>
            </a:r>
          </a:p>
          <a:p>
            <a:r>
              <a:rPr lang="en-US" sz="2000" i="1" dirty="0" smtClean="0"/>
              <a:t>* SENATE – 300 patricians who served for life…made laws for all.</a:t>
            </a:r>
          </a:p>
          <a:p>
            <a:r>
              <a:rPr lang="en-US" sz="2000" i="1" dirty="0" smtClean="0"/>
              <a:t>* COUNCIL OF THE PLEBS – so important for military, gained power        	beginning circa 470 B.C. Given their own assembly.</a:t>
            </a:r>
          </a:p>
          <a:p>
            <a:r>
              <a:rPr lang="en-US" sz="2000" i="1" dirty="0" smtClean="0"/>
              <a:t>* TRIBUNES OF THE PLEBS – circa 300 B.C. were chosen as military 	leaders.</a:t>
            </a:r>
          </a:p>
          <a:p>
            <a:endParaRPr lang="en-US" sz="2000" i="1" dirty="0"/>
          </a:p>
          <a:p>
            <a:endParaRPr lang="en-US" sz="2000" i="1" dirty="0"/>
          </a:p>
          <a:p>
            <a:endParaRPr lang="en-US" sz="2000" i="1" dirty="0"/>
          </a:p>
        </p:txBody>
      </p:sp>
    </p:spTree>
    <p:extLst>
      <p:ext uri="{BB962C8B-B14F-4D97-AF65-F5344CB8AC3E}">
        <p14:creationId xmlns:p14="http://schemas.microsoft.com/office/powerpoint/2010/main" val="206693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1" dirty="0">
                <a:effectLst/>
              </a:rPr>
              <a:t>The Map of the Roman republic in 45 </a:t>
            </a:r>
            <a:r>
              <a:rPr lang="en-US" sz="3200" i="1" dirty="0" smtClean="0">
                <a:effectLst/>
              </a:rPr>
              <a:t>BC</a:t>
            </a:r>
            <a:endParaRPr lang="en-US" sz="3200" i="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752600"/>
            <a:ext cx="6963018" cy="452596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358417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PUNIC WARS  260  – 146 B.C.  </a:t>
            </a:r>
            <a:endParaRPr lang="en-US" dirty="0"/>
          </a:p>
        </p:txBody>
      </p:sp>
      <p:sp>
        <p:nvSpPr>
          <p:cNvPr id="3" name="Content Placeholder 2"/>
          <p:cNvSpPr>
            <a:spLocks noGrp="1"/>
          </p:cNvSpPr>
          <p:nvPr>
            <p:ph idx="1"/>
          </p:nvPr>
        </p:nvSpPr>
        <p:spPr>
          <a:xfrm>
            <a:off x="457200" y="1447800"/>
            <a:ext cx="8229600" cy="4526280"/>
          </a:xfrm>
        </p:spPr>
        <p:txBody>
          <a:bodyPr>
            <a:normAutofit fontScale="77500" lnSpcReduction="20000"/>
          </a:bodyPr>
          <a:lstStyle/>
          <a:p>
            <a:r>
              <a:rPr lang="en-US" dirty="0" smtClean="0"/>
              <a:t>* Three series of wars with Carthage, </a:t>
            </a:r>
            <a:r>
              <a:rPr lang="en-US" smtClean="0"/>
              <a:t>a northern </a:t>
            </a:r>
            <a:r>
              <a:rPr lang="en-US" dirty="0" smtClean="0"/>
              <a:t>	African city-state.</a:t>
            </a:r>
          </a:p>
          <a:p>
            <a:r>
              <a:rPr lang="en-US" dirty="0" smtClean="0"/>
              <a:t>* </a:t>
            </a:r>
            <a:r>
              <a:rPr lang="en-US" dirty="0" err="1" smtClean="0"/>
              <a:t>Punicus</a:t>
            </a:r>
            <a:r>
              <a:rPr lang="en-US" dirty="0" smtClean="0"/>
              <a:t> is Latin for “Phoenician”; Carthage	interfered 	with Rome’s ability to freely 	trade in the 	Mediterranean.</a:t>
            </a:r>
          </a:p>
          <a:p>
            <a:r>
              <a:rPr lang="en-US" dirty="0" smtClean="0"/>
              <a:t>* When Rome sent an army to Sicily, war 	began, 	with Roman navy defeating 	Carthaginian 	forces.</a:t>
            </a:r>
          </a:p>
          <a:p>
            <a:r>
              <a:rPr lang="en-US" dirty="0" smtClean="0"/>
              <a:t>* Hannibal took 46,000 men, animals (37 	elephants) 	across the Alps in 2</a:t>
            </a:r>
            <a:r>
              <a:rPr lang="en-US" baseline="30000" dirty="0" smtClean="0"/>
              <a:t>nd</a:t>
            </a:r>
            <a:r>
              <a:rPr lang="en-US" dirty="0" smtClean="0"/>
              <a:t> 	invasion. 	Rome 	survived and took  control of Spain.</a:t>
            </a:r>
          </a:p>
          <a:p>
            <a:r>
              <a:rPr lang="en-US" dirty="0" smtClean="0"/>
              <a:t>*  Third War ended with Carthage destroyed, and 	Rome major military power in Mediterranean.</a:t>
            </a:r>
          </a:p>
          <a:p>
            <a:pPr marL="0" indent="0">
              <a:buNone/>
            </a:pPr>
            <a:r>
              <a:rPr lang="en-US" dirty="0" smtClean="0"/>
              <a:t>     </a:t>
            </a:r>
            <a:endParaRPr lang="en-US" dirty="0"/>
          </a:p>
        </p:txBody>
      </p:sp>
    </p:spTree>
    <p:extLst>
      <p:ext uri="{BB962C8B-B14F-4D97-AF65-F5344CB8AC3E}">
        <p14:creationId xmlns:p14="http://schemas.microsoft.com/office/powerpoint/2010/main" val="3993807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Roman Empire*******</a:t>
            </a:r>
            <a:endParaRPr lang="en-US" dirty="0"/>
          </a:p>
        </p:txBody>
      </p:sp>
      <p:sp>
        <p:nvSpPr>
          <p:cNvPr id="3" name="Content Placeholder 2"/>
          <p:cNvSpPr>
            <a:spLocks noGrp="1"/>
          </p:cNvSpPr>
          <p:nvPr>
            <p:ph idx="1"/>
          </p:nvPr>
        </p:nvSpPr>
        <p:spPr/>
        <p:txBody>
          <a:bodyPr>
            <a:normAutofit lnSpcReduction="10000"/>
          </a:bodyPr>
          <a:lstStyle/>
          <a:p>
            <a:pPr>
              <a:buFont typeface="Arial" charset="0"/>
              <a:buChar char="•"/>
            </a:pPr>
            <a:r>
              <a:rPr lang="en-US" dirty="0" smtClean="0"/>
              <a:t>Began with Julius Caesar’s becoming dictator for life in 45 B.C. (also known as B.C.E. – before the common era).</a:t>
            </a:r>
          </a:p>
          <a:p>
            <a:pPr>
              <a:buFont typeface="Arial" charset="0"/>
              <a:buChar char="•"/>
            </a:pPr>
            <a:endParaRPr lang="en-US" dirty="0" smtClean="0"/>
          </a:p>
          <a:p>
            <a:pPr>
              <a:buFont typeface="Arial" charset="0"/>
              <a:buChar char="•"/>
            </a:pPr>
            <a:r>
              <a:rPr lang="en-US" dirty="0" smtClean="0"/>
              <a:t>Members of roman Senate killed Caesar in 44 B.C.</a:t>
            </a:r>
          </a:p>
          <a:p>
            <a:pPr>
              <a:buFont typeface="Arial" charset="0"/>
              <a:buChar char="•"/>
            </a:pPr>
            <a:endParaRPr lang="en-US" dirty="0"/>
          </a:p>
          <a:p>
            <a:pPr>
              <a:buFont typeface="Arial" charset="0"/>
              <a:buChar char="•"/>
            </a:pPr>
            <a:r>
              <a:rPr lang="en-US" dirty="0" smtClean="0"/>
              <a:t>* His heir and grandnephew, Octavian, won struggle for control of empire. </a:t>
            </a:r>
            <a:endParaRPr lang="en-US" dirty="0"/>
          </a:p>
          <a:p>
            <a:pPr marL="0" indent="0">
              <a:buNone/>
            </a:pPr>
            <a:r>
              <a:rPr lang="en-US" dirty="0"/>
              <a:t> </a:t>
            </a:r>
            <a:r>
              <a:rPr lang="en-US" dirty="0" smtClean="0"/>
              <a:t>   </a:t>
            </a:r>
            <a:endParaRPr lang="en-US" dirty="0"/>
          </a:p>
        </p:txBody>
      </p:sp>
    </p:spTree>
    <p:extLst>
      <p:ext uri="{BB962C8B-B14F-4D97-AF65-F5344CB8AC3E}">
        <p14:creationId xmlns:p14="http://schemas.microsoft.com/office/powerpoint/2010/main" val="2464567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000" dirty="0" smtClean="0"/>
              <a:t>Julius Caesar</a:t>
            </a:r>
            <a:endParaRPr lang="en-US" sz="8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0530442"/>
              </p:ext>
            </p:extLst>
          </p:nvPr>
        </p:nvGraphicFramePr>
        <p:xfrm>
          <a:off x="457200" y="1646238"/>
          <a:ext cx="8229600" cy="74168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US" dirty="0" smtClean="0"/>
                        <a:t>General</a:t>
                      </a:r>
                      <a:endParaRPr lang="en-US" dirty="0"/>
                    </a:p>
                  </a:txBody>
                  <a:tcPr/>
                </a:tc>
                <a:tc>
                  <a:txBody>
                    <a:bodyPr/>
                    <a:lstStyle/>
                    <a:p>
                      <a:r>
                        <a:rPr lang="en-US" dirty="0" smtClean="0"/>
                        <a:t>Politician</a:t>
                      </a:r>
                      <a:endParaRPr lang="en-US" dirty="0"/>
                    </a:p>
                  </a:txBody>
                  <a:tcPr/>
                </a:tc>
                <a:tc>
                  <a:txBody>
                    <a:bodyPr/>
                    <a:lstStyle/>
                    <a:p>
                      <a:r>
                        <a:rPr lang="en-US" dirty="0" smtClean="0"/>
                        <a:t>Dictator</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Hero</a:t>
                      </a:r>
                      <a:endParaRPr lang="en-US" dirty="0"/>
                    </a:p>
                  </a:txBody>
                  <a:tcPr/>
                </a:tc>
                <a:tc>
                  <a:txBody>
                    <a:bodyPr/>
                    <a:lstStyle/>
                    <a:p>
                      <a:r>
                        <a:rPr lang="en-US" dirty="0" smtClean="0"/>
                        <a:t>Killed</a:t>
                      </a:r>
                      <a:r>
                        <a:rPr lang="en-US" baseline="0" dirty="0" smtClean="0"/>
                        <a:t> 44 B.C.</a:t>
                      </a:r>
                      <a:endParaRPr lang="en-US" dirty="0"/>
                    </a:p>
                  </a:txBody>
                  <a:tcPr/>
                </a:tc>
                <a:tc>
                  <a:txBody>
                    <a:bodyPr/>
                    <a:lstStyle/>
                    <a:p>
                      <a:r>
                        <a:rPr lang="en-US" smtClean="0"/>
                        <a:t>Martyr</a:t>
                      </a:r>
                      <a:endParaRPr lang="en-US" dirty="0"/>
                    </a:p>
                  </a:txBody>
                  <a:tcPr/>
                </a:tc>
                <a:tc>
                  <a:txBody>
                    <a:bodyPr/>
                    <a:lstStyle/>
                    <a:p>
                      <a:endParaRPr lang="en-US"/>
                    </a:p>
                  </a:txBody>
                  <a:tcPr/>
                </a:tc>
                <a:tc>
                  <a:txBody>
                    <a:bodyPr/>
                    <a:lstStyle/>
                    <a:p>
                      <a:endParaRPr lang="en-US"/>
                    </a:p>
                  </a:txBody>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44179"/>
            <a:ext cx="3505200" cy="4572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19455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500</TotalTime>
  <Words>848</Words>
  <Application>Microsoft Office PowerPoint</Application>
  <PresentationFormat>On-screen Show (4:3)</PresentationFormat>
  <Paragraphs>155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Foundry</vt:lpstr>
      <vt:lpstr>  Ancient Rome</vt:lpstr>
      <vt:lpstr>Geography</vt:lpstr>
      <vt:lpstr>PowerPoint Presentation</vt:lpstr>
      <vt:lpstr>Rome circa 500 B.C*****.</vt:lpstr>
      <vt:lpstr>Roman Republic</vt:lpstr>
      <vt:lpstr>The Map of the Roman republic in 45 BC</vt:lpstr>
      <vt:lpstr>THE PUNIC WARS  260  – 146 B.C.  </vt:lpstr>
      <vt:lpstr>The Roman Empire*******</vt:lpstr>
      <vt:lpstr>Julius Caesar</vt:lpstr>
      <vt:lpstr>PowerPoint Presentation</vt:lpstr>
      <vt:lpstr>Augustus Caesar</vt:lpstr>
      <vt:lpstr>Map of Ancient Rome, C.E. 117 **</vt:lpstr>
      <vt:lpstr>The Rise of Christianity******</vt:lpstr>
      <vt:lpstr>EARLY Christian Disciplines** </vt:lpstr>
      <vt:lpstr>The Origin of Christianity***</vt:lpstr>
      <vt:lpstr>The Christian Philosophy***</vt:lpstr>
      <vt:lpstr>The Last Supper</vt:lpstr>
      <vt:lpstr>The Organization of the Early Christian Church</vt:lpstr>
      <vt:lpstr>The Seven Sacraments****</vt:lpstr>
      <vt:lpstr>PowerPoint Presentation</vt:lpstr>
      <vt:lpstr>PowerPoint Presentation</vt:lpstr>
      <vt:lpstr>PowerPoint Presentation</vt:lpstr>
      <vt:lpstr>The Pieta: Masterpiece by Michealangelo </vt:lpstr>
      <vt:lpstr>St. Peter’s Basillica &amp; Vatican Square</vt:lpstr>
      <vt:lpstr>The Extent Of The Roman Empire</vt:lpstr>
      <vt:lpstr>The Decline and fall of Rome </vt:lpstr>
      <vt:lpstr>PowerPoint Presentation</vt:lpstr>
      <vt:lpstr>The Byzantine Empire (Eastern)* </vt:lpstr>
      <vt:lpstr>PowerPoint Presentation</vt:lpstr>
    </vt:vector>
  </TitlesOfParts>
  <Company>M-DCPS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Rome</dc:title>
  <dc:creator>Tresvant, Rose M.</dc:creator>
  <cp:lastModifiedBy>Tresvant, Rose M.</cp:lastModifiedBy>
  <cp:revision>85</cp:revision>
  <dcterms:created xsi:type="dcterms:W3CDTF">2013-10-11T17:27:37Z</dcterms:created>
  <dcterms:modified xsi:type="dcterms:W3CDTF">2013-11-04T19:43:46Z</dcterms:modified>
</cp:coreProperties>
</file>